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9"/>
  </p:notes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DM Serif Display" charset="1" panose="00000000000000000000"/>
      <p:regular r:id="rId16"/>
    </p:embeddedFont>
    <p:embeddedFont>
      <p:font typeface="Open Sauce" charset="1" panose="00000500000000000000"/>
      <p:regular r:id="rId17"/>
    </p:embeddedFont>
    <p:embeddedFont>
      <p:font typeface="Open Sauce Bold" charset="1" panose="000008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notesMasters/notesMaster1.xml" Type="http://schemas.openxmlformats.org/officeDocument/2006/relationships/notesMaster"/><Relationship Id="rId2" Target="presProps.xml" Type="http://schemas.openxmlformats.org/officeDocument/2006/relationships/presProps"/><Relationship Id="rId20" Target="theme/theme2.xml" Type="http://schemas.openxmlformats.org/officeDocument/2006/relationships/theme"/><Relationship Id="rId21" Target="notesSlides/notesSlide1.xml" Type="http://schemas.openxmlformats.org/officeDocument/2006/relationships/notesSlide"/><Relationship Id="rId22" Target="notesSlides/notesSlide2.xml" Type="http://schemas.openxmlformats.org/officeDocument/2006/relationships/notesSlide"/><Relationship Id="rId23" Target="notesSlides/notesSlide3.xml" Type="http://schemas.openxmlformats.org/officeDocument/2006/relationships/notesSlide"/><Relationship Id="rId24" Target="notesSlides/notesSlide4.xml" Type="http://schemas.openxmlformats.org/officeDocument/2006/relationships/notesSlide"/><Relationship Id="rId25" Target="notesSlides/notesSlide5.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3D Gaussian Splatting revolutionized radiance field rendering, enabling explicit scene modeling with real-time rendering by adaptive management of millions of Gaussians, vastly outperforming previous neural field methods in speed and quality.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PhotonSplat models the physical arrival of photons, directly supports binary SPAD data, and introduces view-consistency regularization—making it much more robust against noise. Also, it offers innovative colorization using just a single blurry reference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Blurring is taken care of in task2 where photon trajectory is accumulated along SPC frames to make robust reconstruction, using bad gaussian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BAD-Gaussians takes Gaussian Splatting further—it physically models the motion blur from camera movement, then jointly optimizes both the scene and camera motion trajectory. This makes it uniquely robust to blurry input and bad initial poses.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Estimated image: the sharp rendering it believes produced the blurry input via motion blur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jpe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jpeg" Type="http://schemas.openxmlformats.org/officeDocument/2006/relationships/image"/><Relationship Id="rId4"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jpe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jpeg" Type="http://schemas.openxmlformats.org/officeDocument/2006/relationships/image"/><Relationship Id="rId4" Target="../media/image12.png" Type="http://schemas.openxmlformats.org/officeDocument/2006/relationships/image"/><Relationship Id="rId5" Target="../media/image13.jpeg" Type="http://schemas.openxmlformats.org/officeDocument/2006/relationships/image"/><Relationship Id="rId6" Target="../media/VAG3Jjtn6io.mp4" Type="http://schemas.openxmlformats.org/officeDocument/2006/relationships/video"/><Relationship Id="rId7" Target="../media/VAG3Jjtn6io.mp4" Type="http://schemas.microsoft.com/office/2007/relationships/media"/></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4.jpeg" Type="http://schemas.openxmlformats.org/officeDocument/2006/relationships/image"/><Relationship Id="rId4" Target="../media/VAG3JiGfpK4.mp4" Type="http://schemas.openxmlformats.org/officeDocument/2006/relationships/video"/><Relationship Id="rId5" Target="../media/VAG3JiGfpK4.mp4" Type="http://schemas.microsoft.com/office/2007/relationships/media"/><Relationship Id="rId6" Target="../media/image15.png" Type="http://schemas.openxmlformats.org/officeDocument/2006/relationships/image"/><Relationship Id="rId7" Target="../media/image16.jpe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jpeg" Type="http://schemas.openxmlformats.org/officeDocument/2006/relationships/image"/><Relationship Id="rId4" Target="../media/image17.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p:spPr>
      </p:sp>
      <p:sp>
        <p:nvSpPr>
          <p:cNvPr name="TextBox 3" id="3"/>
          <p:cNvSpPr txBox="true"/>
          <p:nvPr/>
        </p:nvSpPr>
        <p:spPr>
          <a:xfrm rot="0">
            <a:off x="4485814" y="2762204"/>
            <a:ext cx="9316373" cy="2453640"/>
          </a:xfrm>
          <a:prstGeom prst="rect">
            <a:avLst/>
          </a:prstGeom>
        </p:spPr>
        <p:txBody>
          <a:bodyPr anchor="t" rtlCol="false" tIns="0" lIns="0" bIns="0" rIns="0">
            <a:spAutoFit/>
          </a:bodyPr>
          <a:lstStyle/>
          <a:p>
            <a:pPr algn="ctr">
              <a:lnSpc>
                <a:spcPts val="20160"/>
              </a:lnSpc>
            </a:pPr>
            <a:r>
              <a:rPr lang="en-US" sz="14400">
                <a:solidFill>
                  <a:srgbClr val="000000"/>
                </a:solidFill>
                <a:latin typeface="DM Serif Display"/>
                <a:ea typeface="DM Serif Display"/>
                <a:cs typeface="DM Serif Display"/>
                <a:sym typeface="DM Serif Display"/>
              </a:rPr>
              <a:t>SPC-3DGS</a:t>
            </a:r>
          </a:p>
        </p:txBody>
      </p:sp>
      <p:sp>
        <p:nvSpPr>
          <p:cNvPr name="TextBox 4" id="4"/>
          <p:cNvSpPr txBox="true"/>
          <p:nvPr/>
        </p:nvSpPr>
        <p:spPr>
          <a:xfrm rot="0">
            <a:off x="4180543" y="5328331"/>
            <a:ext cx="9926914" cy="824865"/>
          </a:xfrm>
          <a:prstGeom prst="rect">
            <a:avLst/>
          </a:prstGeom>
        </p:spPr>
        <p:txBody>
          <a:bodyPr anchor="t" rtlCol="false" tIns="0" lIns="0" bIns="0" rIns="0">
            <a:spAutoFit/>
          </a:bodyPr>
          <a:lstStyle/>
          <a:p>
            <a:pPr algn="ctr">
              <a:lnSpc>
                <a:spcPts val="3359"/>
              </a:lnSpc>
              <a:spcBef>
                <a:spcPct val="0"/>
              </a:spcBef>
            </a:pPr>
            <a:r>
              <a:rPr lang="en-US" sz="2400" spc="240">
                <a:solidFill>
                  <a:srgbClr val="000000"/>
                </a:solidFill>
                <a:latin typeface="Open Sauce"/>
                <a:ea typeface="Open Sauce"/>
                <a:cs typeface="Open Sauce"/>
                <a:sym typeface="Open Sauce"/>
              </a:rPr>
              <a:t>3D SCENE RECONSTRUCTION WITH SINGLE PHOTON CAMERAS &amp; GAUSSIAN SPLATTING</a:t>
            </a:r>
          </a:p>
        </p:txBody>
      </p:sp>
      <p:sp>
        <p:nvSpPr>
          <p:cNvPr name="TextBox 5" id="5"/>
          <p:cNvSpPr txBox="true"/>
          <p:nvPr/>
        </p:nvSpPr>
        <p:spPr>
          <a:xfrm rot="0">
            <a:off x="6797059" y="7735146"/>
            <a:ext cx="4693881" cy="1099820"/>
          </a:xfrm>
          <a:prstGeom prst="rect">
            <a:avLst/>
          </a:prstGeom>
        </p:spPr>
        <p:txBody>
          <a:bodyPr anchor="t" rtlCol="false" tIns="0" lIns="0" bIns="0" rIns="0">
            <a:spAutoFit/>
          </a:bodyPr>
          <a:lstStyle/>
          <a:p>
            <a:pPr algn="ctr">
              <a:lnSpc>
                <a:spcPts val="4480"/>
              </a:lnSpc>
            </a:pPr>
            <a:r>
              <a:rPr lang="en-US" sz="3200">
                <a:solidFill>
                  <a:srgbClr val="000000">
                    <a:alpha val="49804"/>
                  </a:srgbClr>
                </a:solidFill>
                <a:latin typeface="DM Serif Display"/>
                <a:ea typeface="DM Serif Display"/>
                <a:cs typeface="DM Serif Display"/>
                <a:sym typeface="DM Serif Display"/>
              </a:rPr>
              <a:t>EE21B144: Sujal Burad</a:t>
            </a:r>
          </a:p>
          <a:p>
            <a:pPr algn="ctr">
              <a:lnSpc>
                <a:spcPts val="4480"/>
              </a:lnSpc>
              <a:spcBef>
                <a:spcPct val="0"/>
              </a:spcBef>
            </a:pPr>
            <a:r>
              <a:rPr lang="en-US" sz="3200">
                <a:solidFill>
                  <a:srgbClr val="000000">
                    <a:alpha val="49804"/>
                  </a:srgbClr>
                </a:solidFill>
                <a:latin typeface="DM Serif Display"/>
                <a:ea typeface="DM Serif Display"/>
                <a:cs typeface="DM Serif Display"/>
                <a:sym typeface="DM Serif Display"/>
              </a:rPr>
              <a:t>MM21B044: Nikshay Jain</a:t>
            </a:r>
          </a:p>
        </p:txBody>
      </p:sp>
      <p:sp>
        <p:nvSpPr>
          <p:cNvPr name="TextBox 6" id="6"/>
          <p:cNvSpPr txBox="true"/>
          <p:nvPr/>
        </p:nvSpPr>
        <p:spPr>
          <a:xfrm rot="0">
            <a:off x="6530160" y="9220200"/>
            <a:ext cx="5227680" cy="273685"/>
          </a:xfrm>
          <a:prstGeom prst="rect">
            <a:avLst/>
          </a:prstGeom>
        </p:spPr>
        <p:txBody>
          <a:bodyPr anchor="t" rtlCol="false" tIns="0" lIns="0" bIns="0" rIns="0">
            <a:spAutoFit/>
          </a:bodyPr>
          <a:lstStyle/>
          <a:p>
            <a:pPr algn="ctr" marL="0" indent="0" lvl="0">
              <a:lnSpc>
                <a:spcPts val="2239"/>
              </a:lnSpc>
              <a:spcBef>
                <a:spcPct val="0"/>
              </a:spcBef>
            </a:pPr>
            <a:r>
              <a:rPr lang="en-US" sz="1599" spc="159">
                <a:solidFill>
                  <a:srgbClr val="000000">
                    <a:alpha val="49804"/>
                  </a:srgbClr>
                </a:solidFill>
                <a:latin typeface="Open Sauce"/>
                <a:ea typeface="Open Sauce"/>
                <a:cs typeface="Open Sauce"/>
                <a:sym typeface="Open Sauce"/>
              </a:rPr>
              <a:t>EE5176: COMPUTATIONAL PHOTOGRAPHY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p:spPr>
      </p:sp>
      <p:sp>
        <p:nvSpPr>
          <p:cNvPr name="TextBox 3" id="3"/>
          <p:cNvSpPr txBox="true"/>
          <p:nvPr/>
        </p:nvSpPr>
        <p:spPr>
          <a:xfrm rot="0">
            <a:off x="4214661" y="3783330"/>
            <a:ext cx="9858678" cy="2453640"/>
          </a:xfrm>
          <a:prstGeom prst="rect">
            <a:avLst/>
          </a:prstGeom>
        </p:spPr>
        <p:txBody>
          <a:bodyPr anchor="t" rtlCol="false" tIns="0" lIns="0" bIns="0" rIns="0">
            <a:spAutoFit/>
          </a:bodyPr>
          <a:lstStyle/>
          <a:p>
            <a:pPr algn="ctr">
              <a:lnSpc>
                <a:spcPts val="20160"/>
              </a:lnSpc>
            </a:pPr>
            <a:r>
              <a:rPr lang="en-US" sz="14400">
                <a:solidFill>
                  <a:srgbClr val="000000"/>
                </a:solidFill>
                <a:latin typeface="DM Serif Display"/>
                <a:ea typeface="DM Serif Display"/>
                <a:cs typeface="DM Serif Display"/>
                <a:sym typeface="DM Serif Display"/>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TextBox 3" id="3"/>
          <p:cNvSpPr txBox="true"/>
          <p:nvPr/>
        </p:nvSpPr>
        <p:spPr>
          <a:xfrm rot="0">
            <a:off x="8174577" y="2607227"/>
            <a:ext cx="8307875" cy="1096010"/>
          </a:xfrm>
          <a:prstGeom prst="rect">
            <a:avLst/>
          </a:prstGeom>
        </p:spPr>
        <p:txBody>
          <a:bodyPr anchor="t" rtlCol="false" tIns="0" lIns="0" bIns="0" rIns="0">
            <a:spAutoFit/>
          </a:bodyPr>
          <a:lstStyle/>
          <a:p>
            <a:pPr algn="l" marL="0" indent="0" lvl="0">
              <a:lnSpc>
                <a:spcPts val="4479"/>
              </a:lnSpc>
            </a:pPr>
            <a:r>
              <a:rPr lang="en-US" sz="2799">
                <a:solidFill>
                  <a:srgbClr val="000000"/>
                </a:solidFill>
                <a:latin typeface="Open Sauce"/>
                <a:ea typeface="Open Sauce"/>
                <a:cs typeface="Open Sauce"/>
                <a:sym typeface="Open Sauce"/>
              </a:rPr>
              <a:t>Co</a:t>
            </a:r>
            <a:r>
              <a:rPr lang="en-US" sz="2799" strike="noStrike" u="none">
                <a:solidFill>
                  <a:srgbClr val="000000"/>
                </a:solidFill>
                <a:latin typeface="Open Sauce"/>
                <a:ea typeface="Open Sauce"/>
                <a:cs typeface="Open Sauce"/>
                <a:sym typeface="Open Sauce"/>
              </a:rPr>
              <a:t>n</a:t>
            </a:r>
            <a:r>
              <a:rPr lang="en-US" sz="2799" strike="noStrike" u="none">
                <a:solidFill>
                  <a:srgbClr val="000000"/>
                </a:solidFill>
                <a:latin typeface="Open Sauce"/>
                <a:ea typeface="Open Sauce"/>
                <a:cs typeface="Open Sauce"/>
                <a:sym typeface="Open Sauce"/>
              </a:rPr>
              <a:t>vention</a:t>
            </a:r>
            <a:r>
              <a:rPr lang="en-US" sz="2799" strike="noStrike" u="none">
                <a:solidFill>
                  <a:srgbClr val="000000"/>
                </a:solidFill>
                <a:latin typeface="Open Sauce"/>
                <a:ea typeface="Open Sauce"/>
                <a:cs typeface="Open Sauce"/>
                <a:sym typeface="Open Sauce"/>
              </a:rPr>
              <a:t>al</a:t>
            </a:r>
            <a:r>
              <a:rPr lang="en-US" sz="2799" strike="noStrike" u="none">
                <a:solidFill>
                  <a:srgbClr val="000000"/>
                </a:solidFill>
                <a:latin typeface="Open Sauce"/>
                <a:ea typeface="Open Sauce"/>
                <a:cs typeface="Open Sauce"/>
                <a:sym typeface="Open Sauce"/>
              </a:rPr>
              <a:t> RGB</a:t>
            </a:r>
            <a:r>
              <a:rPr lang="en-US" sz="2799" strike="noStrike" u="none">
                <a:solidFill>
                  <a:srgbClr val="000000"/>
                </a:solidFill>
                <a:latin typeface="Open Sauce"/>
                <a:ea typeface="Open Sauce"/>
                <a:cs typeface="Open Sauce"/>
                <a:sym typeface="Open Sauce"/>
              </a:rPr>
              <a:t> &amp; neu</a:t>
            </a:r>
            <a:r>
              <a:rPr lang="en-US" sz="2799" strike="noStrike" u="none">
                <a:solidFill>
                  <a:srgbClr val="000000"/>
                </a:solidFill>
                <a:latin typeface="Open Sauce"/>
                <a:ea typeface="Open Sauce"/>
                <a:cs typeface="Open Sauce"/>
                <a:sym typeface="Open Sauce"/>
              </a:rPr>
              <a:t>ra</a:t>
            </a:r>
            <a:r>
              <a:rPr lang="en-US" sz="2799" strike="noStrike" u="none">
                <a:solidFill>
                  <a:srgbClr val="000000"/>
                </a:solidFill>
                <a:latin typeface="Open Sauce"/>
                <a:ea typeface="Open Sauce"/>
                <a:cs typeface="Open Sauce"/>
                <a:sym typeface="Open Sauce"/>
              </a:rPr>
              <a:t>l </a:t>
            </a:r>
            <a:r>
              <a:rPr lang="en-US" sz="2799" strike="noStrike" u="none">
                <a:solidFill>
                  <a:srgbClr val="000000"/>
                </a:solidFill>
                <a:latin typeface="Open Sauce"/>
                <a:ea typeface="Open Sauce"/>
                <a:cs typeface="Open Sauce"/>
                <a:sym typeface="Open Sauce"/>
              </a:rPr>
              <a:t>me</a:t>
            </a:r>
            <a:r>
              <a:rPr lang="en-US" sz="2799" strike="noStrike" u="none">
                <a:solidFill>
                  <a:srgbClr val="000000"/>
                </a:solidFill>
                <a:latin typeface="Open Sauce"/>
                <a:ea typeface="Open Sauce"/>
                <a:cs typeface="Open Sauce"/>
                <a:sym typeface="Open Sauce"/>
              </a:rPr>
              <a:t>t</a:t>
            </a:r>
            <a:r>
              <a:rPr lang="en-US" sz="2799" strike="noStrike" u="none">
                <a:solidFill>
                  <a:srgbClr val="000000"/>
                </a:solidFill>
                <a:latin typeface="Open Sauce"/>
                <a:ea typeface="Open Sauce"/>
                <a:cs typeface="Open Sauce"/>
                <a:sym typeface="Open Sauce"/>
              </a:rPr>
              <a:t>h</a:t>
            </a:r>
            <a:r>
              <a:rPr lang="en-US" sz="2799" strike="noStrike" u="none">
                <a:solidFill>
                  <a:srgbClr val="000000"/>
                </a:solidFill>
                <a:latin typeface="Open Sauce"/>
                <a:ea typeface="Open Sauce"/>
                <a:cs typeface="Open Sauce"/>
                <a:sym typeface="Open Sauce"/>
              </a:rPr>
              <a:t>o</a:t>
            </a:r>
            <a:r>
              <a:rPr lang="en-US" sz="2799" strike="noStrike" u="none">
                <a:solidFill>
                  <a:srgbClr val="000000"/>
                </a:solidFill>
                <a:latin typeface="Open Sauce"/>
                <a:ea typeface="Open Sauce"/>
                <a:cs typeface="Open Sauce"/>
                <a:sym typeface="Open Sauce"/>
              </a:rPr>
              <a:t>ds</a:t>
            </a:r>
            <a:r>
              <a:rPr lang="en-US" sz="2799" strike="noStrike" u="none">
                <a:solidFill>
                  <a:srgbClr val="000000"/>
                </a:solidFill>
                <a:latin typeface="Open Sauce"/>
                <a:ea typeface="Open Sauce"/>
                <a:cs typeface="Open Sauce"/>
                <a:sym typeface="Open Sauce"/>
              </a:rPr>
              <a:t> </a:t>
            </a:r>
            <a:r>
              <a:rPr lang="en-US" sz="2799" strike="noStrike" u="none">
                <a:solidFill>
                  <a:srgbClr val="000000"/>
                </a:solidFill>
                <a:latin typeface="Open Sauce"/>
                <a:ea typeface="Open Sauce"/>
                <a:cs typeface="Open Sauce"/>
                <a:sym typeface="Open Sauce"/>
              </a:rPr>
              <a:t>f</a:t>
            </a:r>
            <a:r>
              <a:rPr lang="en-US" sz="2799" strike="noStrike" u="none">
                <a:solidFill>
                  <a:srgbClr val="000000"/>
                </a:solidFill>
                <a:latin typeface="Open Sauce"/>
                <a:ea typeface="Open Sauce"/>
                <a:cs typeface="Open Sauce"/>
                <a:sym typeface="Open Sauce"/>
              </a:rPr>
              <a:t>a</a:t>
            </a:r>
            <a:r>
              <a:rPr lang="en-US" sz="2799" strike="noStrike" u="none">
                <a:solidFill>
                  <a:srgbClr val="000000"/>
                </a:solidFill>
                <a:latin typeface="Open Sauce"/>
                <a:ea typeface="Open Sauce"/>
                <a:cs typeface="Open Sauce"/>
                <a:sym typeface="Open Sauce"/>
              </a:rPr>
              <a:t>il</a:t>
            </a:r>
            <a:r>
              <a:rPr lang="en-US" sz="2799" strike="noStrike" u="none">
                <a:solidFill>
                  <a:srgbClr val="000000"/>
                </a:solidFill>
                <a:latin typeface="Open Sauce"/>
                <a:ea typeface="Open Sauce"/>
                <a:cs typeface="Open Sauce"/>
                <a:sym typeface="Open Sauce"/>
              </a:rPr>
              <a:t> </a:t>
            </a:r>
            <a:r>
              <a:rPr lang="en-US" sz="2799" strike="noStrike" u="none">
                <a:solidFill>
                  <a:srgbClr val="000000"/>
                </a:solidFill>
                <a:latin typeface="Open Sauce"/>
                <a:ea typeface="Open Sauce"/>
                <a:cs typeface="Open Sauce"/>
                <a:sym typeface="Open Sauce"/>
              </a:rPr>
              <a:t>wi</a:t>
            </a:r>
            <a:r>
              <a:rPr lang="en-US" sz="2799" strike="noStrike" u="none">
                <a:solidFill>
                  <a:srgbClr val="000000"/>
                </a:solidFill>
                <a:latin typeface="Open Sauce"/>
                <a:ea typeface="Open Sauce"/>
                <a:cs typeface="Open Sauce"/>
                <a:sym typeface="Open Sauce"/>
              </a:rPr>
              <a:t>th </a:t>
            </a:r>
            <a:r>
              <a:rPr lang="en-US" sz="2799" strike="noStrike" u="none">
                <a:solidFill>
                  <a:srgbClr val="000000"/>
                </a:solidFill>
                <a:latin typeface="Open Sauce"/>
                <a:ea typeface="Open Sauce"/>
                <a:cs typeface="Open Sauce"/>
                <a:sym typeface="Open Sauce"/>
              </a:rPr>
              <a:t>blu</a:t>
            </a:r>
            <a:r>
              <a:rPr lang="en-US" sz="2799" strike="noStrike" u="none">
                <a:solidFill>
                  <a:srgbClr val="000000"/>
                </a:solidFill>
                <a:latin typeface="Open Sauce"/>
                <a:ea typeface="Open Sauce"/>
                <a:cs typeface="Open Sauce"/>
                <a:sym typeface="Open Sauce"/>
              </a:rPr>
              <a:t>r</a:t>
            </a:r>
            <a:r>
              <a:rPr lang="en-US" sz="2799" strike="noStrike" u="none">
                <a:solidFill>
                  <a:srgbClr val="000000"/>
                </a:solidFill>
                <a:latin typeface="Open Sauce"/>
                <a:ea typeface="Open Sauce"/>
                <a:cs typeface="Open Sauce"/>
                <a:sym typeface="Open Sauce"/>
              </a:rPr>
              <a:t>, low-l</a:t>
            </a:r>
            <a:r>
              <a:rPr lang="en-US" sz="2799" strike="noStrike" u="none">
                <a:solidFill>
                  <a:srgbClr val="000000"/>
                </a:solidFill>
                <a:latin typeface="Open Sauce"/>
                <a:ea typeface="Open Sauce"/>
                <a:cs typeface="Open Sauce"/>
                <a:sym typeface="Open Sauce"/>
              </a:rPr>
              <a:t>ight</a:t>
            </a:r>
            <a:r>
              <a:rPr lang="en-US" sz="2799" strike="noStrike" u="none">
                <a:solidFill>
                  <a:srgbClr val="000000"/>
                </a:solidFill>
                <a:latin typeface="Open Sauce"/>
                <a:ea typeface="Open Sauce"/>
                <a:cs typeface="Open Sauce"/>
                <a:sym typeface="Open Sauce"/>
              </a:rPr>
              <a:t>,</a:t>
            </a:r>
            <a:r>
              <a:rPr lang="en-US" sz="2799" strike="noStrike" u="none">
                <a:solidFill>
                  <a:srgbClr val="000000"/>
                </a:solidFill>
                <a:latin typeface="Open Sauce"/>
                <a:ea typeface="Open Sauce"/>
                <a:cs typeface="Open Sauce"/>
                <a:sym typeface="Open Sauce"/>
              </a:rPr>
              <a:t> a</a:t>
            </a:r>
            <a:r>
              <a:rPr lang="en-US" sz="2799" strike="noStrike" u="none">
                <a:solidFill>
                  <a:srgbClr val="000000"/>
                </a:solidFill>
                <a:latin typeface="Open Sauce"/>
                <a:ea typeface="Open Sauce"/>
                <a:cs typeface="Open Sauce"/>
                <a:sym typeface="Open Sauce"/>
              </a:rPr>
              <a:t>n</a:t>
            </a:r>
            <a:r>
              <a:rPr lang="en-US" sz="2799" strike="noStrike" u="none">
                <a:solidFill>
                  <a:srgbClr val="000000"/>
                </a:solidFill>
                <a:latin typeface="Open Sauce"/>
                <a:ea typeface="Open Sauce"/>
                <a:cs typeface="Open Sauce"/>
                <a:sym typeface="Open Sauce"/>
              </a:rPr>
              <a:t>d</a:t>
            </a:r>
            <a:r>
              <a:rPr lang="en-US" sz="2799" strike="noStrike" u="none">
                <a:solidFill>
                  <a:srgbClr val="000000"/>
                </a:solidFill>
                <a:latin typeface="Open Sauce"/>
                <a:ea typeface="Open Sauce"/>
                <a:cs typeface="Open Sauce"/>
                <a:sym typeface="Open Sauce"/>
              </a:rPr>
              <a:t> </a:t>
            </a:r>
            <a:r>
              <a:rPr lang="en-US" sz="2799" strike="noStrike" u="none">
                <a:solidFill>
                  <a:srgbClr val="000000"/>
                </a:solidFill>
                <a:latin typeface="Open Sauce"/>
                <a:ea typeface="Open Sauce"/>
                <a:cs typeface="Open Sauce"/>
                <a:sym typeface="Open Sauce"/>
              </a:rPr>
              <a:t>n</a:t>
            </a:r>
            <a:r>
              <a:rPr lang="en-US" sz="2799" strike="noStrike" u="none">
                <a:solidFill>
                  <a:srgbClr val="000000"/>
                </a:solidFill>
                <a:latin typeface="Open Sauce"/>
                <a:ea typeface="Open Sauce"/>
                <a:cs typeface="Open Sauce"/>
                <a:sym typeface="Open Sauce"/>
              </a:rPr>
              <a:t>ois</a:t>
            </a:r>
            <a:r>
              <a:rPr lang="en-US" sz="2799" strike="noStrike" u="none">
                <a:solidFill>
                  <a:srgbClr val="000000"/>
                </a:solidFill>
                <a:latin typeface="Open Sauce"/>
                <a:ea typeface="Open Sauce"/>
                <a:cs typeface="Open Sauce"/>
                <a:sym typeface="Open Sauce"/>
              </a:rPr>
              <a:t>e</a:t>
            </a:r>
          </a:p>
        </p:txBody>
      </p:sp>
      <p:grpSp>
        <p:nvGrpSpPr>
          <p:cNvPr name="Group 4" id="4"/>
          <p:cNvGrpSpPr/>
          <p:nvPr/>
        </p:nvGrpSpPr>
        <p:grpSpPr>
          <a:xfrm rot="0">
            <a:off x="6783262" y="2748523"/>
            <a:ext cx="909958" cy="90995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000"/>
              </a:solid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TextBox 7" id="7"/>
          <p:cNvSpPr txBox="true"/>
          <p:nvPr/>
        </p:nvSpPr>
        <p:spPr>
          <a:xfrm rot="0">
            <a:off x="6810680" y="2846633"/>
            <a:ext cx="817023" cy="608965"/>
          </a:xfrm>
          <a:prstGeom prst="rect">
            <a:avLst/>
          </a:prstGeom>
        </p:spPr>
        <p:txBody>
          <a:bodyPr anchor="t" rtlCol="false" tIns="0" lIns="0" bIns="0" rIns="0">
            <a:spAutoFit/>
          </a:bodyPr>
          <a:lstStyle/>
          <a:p>
            <a:pPr algn="ctr" marL="0" indent="0" lvl="0">
              <a:lnSpc>
                <a:spcPts val="5120"/>
              </a:lnSpc>
            </a:pPr>
            <a:r>
              <a:rPr lang="en-US" b="true" sz="3200">
                <a:solidFill>
                  <a:srgbClr val="000000"/>
                </a:solidFill>
                <a:latin typeface="Open Sauce Bold"/>
                <a:ea typeface="Open Sauce Bold"/>
                <a:cs typeface="Open Sauce Bold"/>
                <a:sym typeface="Open Sauce Bold"/>
              </a:rPr>
              <a:t>1</a:t>
            </a:r>
          </a:p>
        </p:txBody>
      </p:sp>
      <p:sp>
        <p:nvSpPr>
          <p:cNvPr name="TextBox 8" id="8"/>
          <p:cNvSpPr txBox="true"/>
          <p:nvPr/>
        </p:nvSpPr>
        <p:spPr>
          <a:xfrm rot="0">
            <a:off x="8174577" y="3808012"/>
            <a:ext cx="8307875" cy="1096010"/>
          </a:xfrm>
          <a:prstGeom prst="rect">
            <a:avLst/>
          </a:prstGeom>
        </p:spPr>
        <p:txBody>
          <a:bodyPr anchor="t" rtlCol="false" tIns="0" lIns="0" bIns="0" rIns="0">
            <a:spAutoFit/>
          </a:bodyPr>
          <a:lstStyle/>
          <a:p>
            <a:pPr algn="l">
              <a:lnSpc>
                <a:spcPts val="4479"/>
              </a:lnSpc>
            </a:pPr>
            <a:r>
              <a:rPr lang="en-US" sz="2799">
                <a:solidFill>
                  <a:srgbClr val="000000"/>
                </a:solidFill>
                <a:latin typeface="Open Sauce"/>
                <a:ea typeface="Open Sauce"/>
                <a:cs typeface="Open Sauce"/>
                <a:sym typeface="Open Sauce"/>
              </a:rPr>
              <a:t>SPAD/SPC d</a:t>
            </a:r>
            <a:r>
              <a:rPr lang="en-US" sz="2799" strike="noStrike" u="none">
                <a:solidFill>
                  <a:srgbClr val="000000"/>
                </a:solidFill>
                <a:latin typeface="Open Sauce"/>
                <a:ea typeface="Open Sauce"/>
                <a:cs typeface="Open Sauce"/>
                <a:sym typeface="Open Sauce"/>
              </a:rPr>
              <a:t>et</a:t>
            </a:r>
            <a:r>
              <a:rPr lang="en-US" sz="2799" strike="noStrike" u="none">
                <a:solidFill>
                  <a:srgbClr val="000000"/>
                </a:solidFill>
                <a:latin typeface="Open Sauce"/>
                <a:ea typeface="Open Sauce"/>
                <a:cs typeface="Open Sauce"/>
                <a:sym typeface="Open Sauce"/>
              </a:rPr>
              <a:t>ect</a:t>
            </a:r>
            <a:r>
              <a:rPr lang="en-US" sz="2799" strike="noStrike" u="none">
                <a:solidFill>
                  <a:srgbClr val="000000"/>
                </a:solidFill>
                <a:latin typeface="Open Sauce"/>
                <a:ea typeface="Open Sauce"/>
                <a:cs typeface="Open Sauce"/>
                <a:sym typeface="Open Sauce"/>
              </a:rPr>
              <a:t> photons di</a:t>
            </a:r>
            <a:r>
              <a:rPr lang="en-US" sz="2799" strike="noStrike" u="none">
                <a:solidFill>
                  <a:srgbClr val="000000"/>
                </a:solidFill>
                <a:latin typeface="Open Sauce"/>
                <a:ea typeface="Open Sauce"/>
                <a:cs typeface="Open Sauce"/>
                <a:sym typeface="Open Sauce"/>
              </a:rPr>
              <a:t>r</a:t>
            </a:r>
            <a:r>
              <a:rPr lang="en-US" sz="2799" strike="noStrike" u="none">
                <a:solidFill>
                  <a:srgbClr val="000000"/>
                </a:solidFill>
                <a:latin typeface="Open Sauce"/>
                <a:ea typeface="Open Sauce"/>
                <a:cs typeface="Open Sauce"/>
                <a:sym typeface="Open Sauce"/>
              </a:rPr>
              <a:t>ectly at</a:t>
            </a:r>
            <a:r>
              <a:rPr lang="en-US" sz="2799" strike="noStrike" u="none">
                <a:solidFill>
                  <a:srgbClr val="000000"/>
                </a:solidFill>
                <a:latin typeface="Open Sauce"/>
                <a:ea typeface="Open Sauce"/>
                <a:cs typeface="Open Sauce"/>
                <a:sym typeface="Open Sauce"/>
              </a:rPr>
              <a:t> high spe</a:t>
            </a:r>
            <a:r>
              <a:rPr lang="en-US" sz="2799" strike="noStrike" u="none">
                <a:solidFill>
                  <a:srgbClr val="000000"/>
                </a:solidFill>
                <a:latin typeface="Open Sauce"/>
                <a:ea typeface="Open Sauce"/>
                <a:cs typeface="Open Sauce"/>
                <a:sym typeface="Open Sauce"/>
              </a:rPr>
              <a:t>ed</a:t>
            </a:r>
            <a:r>
              <a:rPr lang="en-US" sz="2799" strike="noStrike" u="none">
                <a:solidFill>
                  <a:srgbClr val="000000"/>
                </a:solidFill>
                <a:latin typeface="Open Sauce"/>
                <a:ea typeface="Open Sauce"/>
                <a:cs typeface="Open Sauce"/>
                <a:sym typeface="Open Sauce"/>
              </a:rPr>
              <a:t>s</a:t>
            </a:r>
            <a:r>
              <a:rPr lang="en-US" sz="2799" strike="noStrike" u="none">
                <a:solidFill>
                  <a:srgbClr val="000000"/>
                </a:solidFill>
                <a:latin typeface="Open Sauce"/>
                <a:ea typeface="Open Sauce"/>
                <a:cs typeface="Open Sauce"/>
                <a:sym typeface="Open Sauce"/>
              </a:rPr>
              <a:t>, but with noisy/binar</a:t>
            </a:r>
            <a:r>
              <a:rPr lang="en-US" sz="2799" strike="noStrike" u="none">
                <a:solidFill>
                  <a:srgbClr val="000000"/>
                </a:solidFill>
                <a:latin typeface="Open Sauce"/>
                <a:ea typeface="Open Sauce"/>
                <a:cs typeface="Open Sauce"/>
                <a:sym typeface="Open Sauce"/>
              </a:rPr>
              <a:t>y</a:t>
            </a:r>
            <a:r>
              <a:rPr lang="en-US" sz="2799" strike="noStrike" u="none">
                <a:solidFill>
                  <a:srgbClr val="000000"/>
                </a:solidFill>
                <a:latin typeface="Open Sauce"/>
                <a:ea typeface="Open Sauce"/>
                <a:cs typeface="Open Sauce"/>
                <a:sym typeface="Open Sauce"/>
              </a:rPr>
              <a:t> output.</a:t>
            </a:r>
          </a:p>
        </p:txBody>
      </p:sp>
      <p:grpSp>
        <p:nvGrpSpPr>
          <p:cNvPr name="Group 9" id="9"/>
          <p:cNvGrpSpPr/>
          <p:nvPr/>
        </p:nvGrpSpPr>
        <p:grpSpPr>
          <a:xfrm rot="0">
            <a:off x="6783262" y="3949308"/>
            <a:ext cx="909958" cy="90995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000"/>
              </a:solid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6820205" y="4047418"/>
            <a:ext cx="817023" cy="608965"/>
          </a:xfrm>
          <a:prstGeom prst="rect">
            <a:avLst/>
          </a:prstGeom>
        </p:spPr>
        <p:txBody>
          <a:bodyPr anchor="t" rtlCol="false" tIns="0" lIns="0" bIns="0" rIns="0">
            <a:spAutoFit/>
          </a:bodyPr>
          <a:lstStyle/>
          <a:p>
            <a:pPr algn="ctr" marL="0" indent="0" lvl="0">
              <a:lnSpc>
                <a:spcPts val="5120"/>
              </a:lnSpc>
            </a:pPr>
            <a:r>
              <a:rPr lang="en-US" b="true" sz="3200">
                <a:solidFill>
                  <a:srgbClr val="000000"/>
                </a:solidFill>
                <a:latin typeface="Open Sauce Bold"/>
                <a:ea typeface="Open Sauce Bold"/>
                <a:cs typeface="Open Sauce Bold"/>
                <a:sym typeface="Open Sauce Bold"/>
              </a:rPr>
              <a:t>2</a:t>
            </a:r>
          </a:p>
        </p:txBody>
      </p:sp>
      <p:sp>
        <p:nvSpPr>
          <p:cNvPr name="TextBox 13" id="13"/>
          <p:cNvSpPr txBox="true"/>
          <p:nvPr/>
        </p:nvSpPr>
        <p:spPr>
          <a:xfrm rot="0">
            <a:off x="8174577" y="5011371"/>
            <a:ext cx="8307875" cy="1096010"/>
          </a:xfrm>
          <a:prstGeom prst="rect">
            <a:avLst/>
          </a:prstGeom>
        </p:spPr>
        <p:txBody>
          <a:bodyPr anchor="t" rtlCol="false" tIns="0" lIns="0" bIns="0" rIns="0">
            <a:spAutoFit/>
          </a:bodyPr>
          <a:lstStyle/>
          <a:p>
            <a:pPr algn="l" marL="0" indent="0" lvl="0">
              <a:lnSpc>
                <a:spcPts val="4479"/>
              </a:lnSpc>
            </a:pPr>
            <a:r>
              <a:rPr lang="en-US" sz="2799">
                <a:solidFill>
                  <a:srgbClr val="000000"/>
                </a:solidFill>
                <a:latin typeface="Open Sauce"/>
                <a:ea typeface="Open Sauce"/>
                <a:cs typeface="Open Sauce"/>
                <a:sym typeface="Open Sauce"/>
              </a:rPr>
              <a:t>3D sc</a:t>
            </a:r>
            <a:r>
              <a:rPr lang="en-US" sz="2799" strike="noStrike" u="none">
                <a:solidFill>
                  <a:srgbClr val="000000"/>
                </a:solidFill>
                <a:latin typeface="Open Sauce"/>
                <a:ea typeface="Open Sauce"/>
                <a:cs typeface="Open Sauce"/>
                <a:sym typeface="Open Sauce"/>
              </a:rPr>
              <a:t>ene reconstruction becomes challe</a:t>
            </a:r>
            <a:r>
              <a:rPr lang="en-US" sz="2799" strike="noStrike" u="none">
                <a:solidFill>
                  <a:srgbClr val="000000"/>
                </a:solidFill>
                <a:latin typeface="Open Sauce"/>
                <a:ea typeface="Open Sauce"/>
                <a:cs typeface="Open Sauce"/>
                <a:sym typeface="Open Sauce"/>
              </a:rPr>
              <a:t>nging in con</a:t>
            </a:r>
            <a:r>
              <a:rPr lang="en-US" sz="2799" strike="noStrike" u="none">
                <a:solidFill>
                  <a:srgbClr val="000000"/>
                </a:solidFill>
                <a:latin typeface="Open Sauce"/>
                <a:ea typeface="Open Sauce"/>
                <a:cs typeface="Open Sauce"/>
                <a:sym typeface="Open Sauce"/>
              </a:rPr>
              <a:t>d</a:t>
            </a:r>
            <a:r>
              <a:rPr lang="en-US" sz="2799" strike="noStrike" u="none">
                <a:solidFill>
                  <a:srgbClr val="000000"/>
                </a:solidFill>
                <a:latin typeface="Open Sauce"/>
                <a:ea typeface="Open Sauce"/>
                <a:cs typeface="Open Sauce"/>
                <a:sym typeface="Open Sauce"/>
              </a:rPr>
              <a:t>i</a:t>
            </a:r>
            <a:r>
              <a:rPr lang="en-US" sz="2799" strike="noStrike" u="none">
                <a:solidFill>
                  <a:srgbClr val="000000"/>
                </a:solidFill>
                <a:latin typeface="Open Sauce"/>
                <a:ea typeface="Open Sauce"/>
                <a:cs typeface="Open Sauce"/>
                <a:sym typeface="Open Sauce"/>
              </a:rPr>
              <a:t>ti</a:t>
            </a:r>
            <a:r>
              <a:rPr lang="en-US" sz="2799" strike="noStrike" u="none">
                <a:solidFill>
                  <a:srgbClr val="000000"/>
                </a:solidFill>
                <a:latin typeface="Open Sauce"/>
                <a:ea typeface="Open Sauce"/>
                <a:cs typeface="Open Sauce"/>
                <a:sym typeface="Open Sauce"/>
              </a:rPr>
              <a:t>o</a:t>
            </a:r>
            <a:r>
              <a:rPr lang="en-US" sz="2799" strike="noStrike" u="none">
                <a:solidFill>
                  <a:srgbClr val="000000"/>
                </a:solidFill>
                <a:latin typeface="Open Sauce"/>
                <a:ea typeface="Open Sauce"/>
                <a:cs typeface="Open Sauce"/>
                <a:sym typeface="Open Sauce"/>
              </a:rPr>
              <a:t>n</a:t>
            </a:r>
            <a:r>
              <a:rPr lang="en-US" sz="2799" strike="noStrike" u="none">
                <a:solidFill>
                  <a:srgbClr val="000000"/>
                </a:solidFill>
                <a:latin typeface="Open Sauce"/>
                <a:ea typeface="Open Sauce"/>
                <a:cs typeface="Open Sauce"/>
                <a:sym typeface="Open Sauce"/>
              </a:rPr>
              <a:t>s</a:t>
            </a:r>
            <a:r>
              <a:rPr lang="en-US" sz="2799" strike="noStrike" u="none">
                <a:solidFill>
                  <a:srgbClr val="000000"/>
                </a:solidFill>
                <a:latin typeface="Open Sauce"/>
                <a:ea typeface="Open Sauce"/>
                <a:cs typeface="Open Sauce"/>
                <a:sym typeface="Open Sauce"/>
              </a:rPr>
              <a:t> like mo</a:t>
            </a:r>
            <a:r>
              <a:rPr lang="en-US" sz="2799" strike="noStrike" u="none">
                <a:solidFill>
                  <a:srgbClr val="000000"/>
                </a:solidFill>
                <a:latin typeface="Open Sauce"/>
                <a:ea typeface="Open Sauce"/>
                <a:cs typeface="Open Sauce"/>
                <a:sym typeface="Open Sauce"/>
              </a:rPr>
              <a:t>tion</a:t>
            </a:r>
            <a:r>
              <a:rPr lang="en-US" sz="2799" strike="noStrike" u="none">
                <a:solidFill>
                  <a:srgbClr val="000000"/>
                </a:solidFill>
                <a:latin typeface="Open Sauce"/>
                <a:ea typeface="Open Sauce"/>
                <a:cs typeface="Open Sauce"/>
                <a:sym typeface="Open Sauce"/>
              </a:rPr>
              <a:t> </a:t>
            </a:r>
            <a:r>
              <a:rPr lang="en-US" sz="2799" strike="noStrike" u="none">
                <a:solidFill>
                  <a:srgbClr val="000000"/>
                </a:solidFill>
                <a:latin typeface="Open Sauce"/>
                <a:ea typeface="Open Sauce"/>
                <a:cs typeface="Open Sauce"/>
                <a:sym typeface="Open Sauce"/>
              </a:rPr>
              <a:t>b</a:t>
            </a:r>
            <a:r>
              <a:rPr lang="en-US" sz="2799" strike="noStrike" u="none">
                <a:solidFill>
                  <a:srgbClr val="000000"/>
                </a:solidFill>
                <a:latin typeface="Open Sauce"/>
                <a:ea typeface="Open Sauce"/>
                <a:cs typeface="Open Sauce"/>
                <a:sym typeface="Open Sauce"/>
              </a:rPr>
              <a:t>l</a:t>
            </a:r>
            <a:r>
              <a:rPr lang="en-US" sz="2799" strike="noStrike" u="none">
                <a:solidFill>
                  <a:srgbClr val="000000"/>
                </a:solidFill>
                <a:latin typeface="Open Sauce"/>
                <a:ea typeface="Open Sauce"/>
                <a:cs typeface="Open Sauce"/>
                <a:sym typeface="Open Sauce"/>
              </a:rPr>
              <a:t>ur,</a:t>
            </a:r>
            <a:r>
              <a:rPr lang="en-US" sz="2799" strike="noStrike" u="none">
                <a:solidFill>
                  <a:srgbClr val="000000"/>
                </a:solidFill>
                <a:latin typeface="Open Sauce"/>
                <a:ea typeface="Open Sauce"/>
                <a:cs typeface="Open Sauce"/>
                <a:sym typeface="Open Sauce"/>
              </a:rPr>
              <a:t> </a:t>
            </a:r>
            <a:r>
              <a:rPr lang="en-US" sz="2799" strike="noStrike" u="none">
                <a:solidFill>
                  <a:srgbClr val="000000"/>
                </a:solidFill>
                <a:latin typeface="Open Sauce"/>
                <a:ea typeface="Open Sauce"/>
                <a:cs typeface="Open Sauce"/>
                <a:sym typeface="Open Sauce"/>
              </a:rPr>
              <a:t>low-l</a:t>
            </a:r>
            <a:r>
              <a:rPr lang="en-US" sz="2799" strike="noStrike" u="none">
                <a:solidFill>
                  <a:srgbClr val="000000"/>
                </a:solidFill>
                <a:latin typeface="Open Sauce"/>
                <a:ea typeface="Open Sauce"/>
                <a:cs typeface="Open Sauce"/>
                <a:sym typeface="Open Sauce"/>
              </a:rPr>
              <a:t>ight, etc.</a:t>
            </a:r>
          </a:p>
        </p:txBody>
      </p:sp>
      <p:grpSp>
        <p:nvGrpSpPr>
          <p:cNvPr name="Group 14" id="14"/>
          <p:cNvGrpSpPr/>
          <p:nvPr/>
        </p:nvGrpSpPr>
        <p:grpSpPr>
          <a:xfrm rot="0">
            <a:off x="6783262" y="5152667"/>
            <a:ext cx="909958" cy="90995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000"/>
              </a:solidFill>
              <a:prstDash val="solid"/>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TextBox 17" id="17"/>
          <p:cNvSpPr txBox="true"/>
          <p:nvPr/>
        </p:nvSpPr>
        <p:spPr>
          <a:xfrm rot="0">
            <a:off x="6810680" y="5250776"/>
            <a:ext cx="817023" cy="608965"/>
          </a:xfrm>
          <a:prstGeom prst="rect">
            <a:avLst/>
          </a:prstGeom>
        </p:spPr>
        <p:txBody>
          <a:bodyPr anchor="t" rtlCol="false" tIns="0" lIns="0" bIns="0" rIns="0">
            <a:spAutoFit/>
          </a:bodyPr>
          <a:lstStyle/>
          <a:p>
            <a:pPr algn="ctr" marL="0" indent="0" lvl="0">
              <a:lnSpc>
                <a:spcPts val="5120"/>
              </a:lnSpc>
            </a:pPr>
            <a:r>
              <a:rPr lang="en-US" b="true" sz="3200">
                <a:solidFill>
                  <a:srgbClr val="000000"/>
                </a:solidFill>
                <a:latin typeface="Open Sauce Bold"/>
                <a:ea typeface="Open Sauce Bold"/>
                <a:cs typeface="Open Sauce Bold"/>
                <a:sym typeface="Open Sauce Bold"/>
              </a:rPr>
              <a:t>3</a:t>
            </a:r>
          </a:p>
        </p:txBody>
      </p:sp>
      <p:sp>
        <p:nvSpPr>
          <p:cNvPr name="TextBox 18" id="18"/>
          <p:cNvSpPr txBox="true"/>
          <p:nvPr/>
        </p:nvSpPr>
        <p:spPr>
          <a:xfrm rot="0">
            <a:off x="1166399" y="1233825"/>
            <a:ext cx="3822789"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Problems</a:t>
            </a:r>
          </a:p>
        </p:txBody>
      </p:sp>
      <p:sp>
        <p:nvSpPr>
          <p:cNvPr name="AutoShape 19" id="19"/>
          <p:cNvSpPr/>
          <p:nvPr/>
        </p:nvSpPr>
        <p:spPr>
          <a:xfrm>
            <a:off x="1166399" y="1028700"/>
            <a:ext cx="687324" cy="0"/>
          </a:xfrm>
          <a:prstGeom prst="line">
            <a:avLst/>
          </a:prstGeom>
          <a:ln cap="flat" w="76200">
            <a:solidFill>
              <a:srgbClr val="000000"/>
            </a:solidFill>
            <a:prstDash val="solid"/>
            <a:headEnd type="none" len="sm" w="sm"/>
            <a:tailEnd type="none" len="sm" w="sm"/>
          </a:ln>
        </p:spPr>
      </p:sp>
      <p:grpSp>
        <p:nvGrpSpPr>
          <p:cNvPr name="Group 20" id="20"/>
          <p:cNvGrpSpPr/>
          <p:nvPr/>
        </p:nvGrpSpPr>
        <p:grpSpPr>
          <a:xfrm rot="0">
            <a:off x="6783262" y="6763027"/>
            <a:ext cx="909958" cy="90995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000"/>
              </a:solidFill>
              <a:prstDash val="solid"/>
              <a:miter/>
            </a:ln>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23" id="23"/>
          <p:cNvGrpSpPr/>
          <p:nvPr/>
        </p:nvGrpSpPr>
        <p:grpSpPr>
          <a:xfrm rot="0">
            <a:off x="6783262" y="8303586"/>
            <a:ext cx="909958" cy="909958"/>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000"/>
              </a:solidFill>
              <a:prstDash val="solid"/>
              <a:miter/>
            </a:ln>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26" id="26"/>
          <p:cNvSpPr/>
          <p:nvPr/>
        </p:nvSpPr>
        <p:spPr>
          <a:xfrm flipH="false" flipV="false" rot="0">
            <a:off x="5600923" y="6736031"/>
            <a:ext cx="961804" cy="2618774"/>
          </a:xfrm>
          <a:custGeom>
            <a:avLst/>
            <a:gdLst/>
            <a:ahLst/>
            <a:cxnLst/>
            <a:rect r="r" b="b" t="t" l="l"/>
            <a:pathLst>
              <a:path h="2618774" w="961804">
                <a:moveTo>
                  <a:pt x="0" y="0"/>
                </a:moveTo>
                <a:lnTo>
                  <a:pt x="961804" y="0"/>
                </a:lnTo>
                <a:lnTo>
                  <a:pt x="961804" y="2618774"/>
                </a:lnTo>
                <a:lnTo>
                  <a:pt x="0" y="26187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7" id="27"/>
          <p:cNvSpPr txBox="true"/>
          <p:nvPr/>
        </p:nvSpPr>
        <p:spPr>
          <a:xfrm rot="0">
            <a:off x="8174577" y="6621731"/>
            <a:ext cx="8307875" cy="1096010"/>
          </a:xfrm>
          <a:prstGeom prst="rect">
            <a:avLst/>
          </a:prstGeom>
        </p:spPr>
        <p:txBody>
          <a:bodyPr anchor="t" rtlCol="false" tIns="0" lIns="0" bIns="0" rIns="0">
            <a:spAutoFit/>
          </a:bodyPr>
          <a:lstStyle/>
          <a:p>
            <a:pPr algn="l" marL="0" indent="0" lvl="0">
              <a:lnSpc>
                <a:spcPts val="4479"/>
              </a:lnSpc>
            </a:pPr>
            <a:r>
              <a:rPr lang="en-US" sz="2799">
                <a:solidFill>
                  <a:srgbClr val="000000"/>
                </a:solidFill>
                <a:latin typeface="Open Sauce"/>
                <a:ea typeface="Open Sauce"/>
                <a:cs typeface="Open Sauce"/>
                <a:sym typeface="Open Sauce"/>
              </a:rPr>
              <a:t>Reproduc</a:t>
            </a:r>
            <a:r>
              <a:rPr lang="en-US" sz="2799" strike="noStrike" u="none">
                <a:solidFill>
                  <a:srgbClr val="000000"/>
                </a:solidFill>
                <a:latin typeface="Open Sauce"/>
                <a:ea typeface="Open Sauce"/>
                <a:cs typeface="Open Sauce"/>
                <a:sym typeface="Open Sauce"/>
              </a:rPr>
              <a:t>e</a:t>
            </a:r>
            <a:r>
              <a:rPr lang="en-US" sz="2799" strike="noStrike" u="none">
                <a:solidFill>
                  <a:srgbClr val="000000"/>
                </a:solidFill>
                <a:latin typeface="Open Sauce"/>
                <a:ea typeface="Open Sauce"/>
                <a:cs typeface="Open Sauce"/>
                <a:sym typeface="Open Sauce"/>
              </a:rPr>
              <a:t> Pho</a:t>
            </a:r>
            <a:r>
              <a:rPr lang="en-US" sz="2799" strike="noStrike" u="none">
                <a:solidFill>
                  <a:srgbClr val="000000"/>
                </a:solidFill>
                <a:latin typeface="Open Sauce"/>
                <a:ea typeface="Open Sauce"/>
                <a:cs typeface="Open Sauce"/>
                <a:sym typeface="Open Sauce"/>
              </a:rPr>
              <a:t>ton</a:t>
            </a:r>
            <a:r>
              <a:rPr lang="en-US" sz="2799" strike="noStrike" u="none">
                <a:solidFill>
                  <a:srgbClr val="000000"/>
                </a:solidFill>
                <a:latin typeface="Open Sauce"/>
                <a:ea typeface="Open Sauce"/>
                <a:cs typeface="Open Sauce"/>
                <a:sym typeface="Open Sauce"/>
              </a:rPr>
              <a:t>Spl</a:t>
            </a:r>
            <a:r>
              <a:rPr lang="en-US" sz="2799" strike="noStrike" u="none">
                <a:solidFill>
                  <a:srgbClr val="000000"/>
                </a:solidFill>
                <a:latin typeface="Open Sauce"/>
                <a:ea typeface="Open Sauce"/>
                <a:cs typeface="Open Sauce"/>
                <a:sym typeface="Open Sauce"/>
              </a:rPr>
              <a:t>at baseline </a:t>
            </a:r>
            <a:r>
              <a:rPr lang="en-US" sz="2799" strike="noStrike" u="none">
                <a:solidFill>
                  <a:srgbClr val="000000"/>
                </a:solidFill>
                <a:latin typeface="Open Sauce"/>
                <a:ea typeface="Open Sauce"/>
                <a:cs typeface="Open Sauce"/>
                <a:sym typeface="Open Sauce"/>
              </a:rPr>
              <a:t>using</a:t>
            </a:r>
            <a:r>
              <a:rPr lang="en-US" sz="2799" strike="noStrike" u="none">
                <a:solidFill>
                  <a:srgbClr val="000000"/>
                </a:solidFill>
                <a:latin typeface="Open Sauce"/>
                <a:ea typeface="Open Sauce"/>
                <a:cs typeface="Open Sauce"/>
                <a:sym typeface="Open Sauce"/>
              </a:rPr>
              <a:t> SPC binary frames and b</a:t>
            </a:r>
            <a:r>
              <a:rPr lang="en-US" sz="2799" strike="noStrike" u="none">
                <a:solidFill>
                  <a:srgbClr val="000000"/>
                </a:solidFill>
                <a:latin typeface="Open Sauce"/>
                <a:ea typeface="Open Sauce"/>
                <a:cs typeface="Open Sauce"/>
                <a:sym typeface="Open Sauce"/>
              </a:rPr>
              <a:t>ina</a:t>
            </a:r>
            <a:r>
              <a:rPr lang="en-US" sz="2799" strike="noStrike" u="none">
                <a:solidFill>
                  <a:srgbClr val="000000"/>
                </a:solidFill>
                <a:latin typeface="Open Sauce"/>
                <a:ea typeface="Open Sauce"/>
                <a:cs typeface="Open Sauce"/>
                <a:sym typeface="Open Sauce"/>
              </a:rPr>
              <a:t>ry </a:t>
            </a:r>
            <a:r>
              <a:rPr lang="en-US" sz="2799" strike="noStrike" u="none">
                <a:solidFill>
                  <a:srgbClr val="000000"/>
                </a:solidFill>
                <a:latin typeface="Open Sauce"/>
                <a:ea typeface="Open Sauce"/>
                <a:cs typeface="Open Sauce"/>
                <a:sym typeface="Open Sauce"/>
              </a:rPr>
              <a:t>cr</a:t>
            </a:r>
            <a:r>
              <a:rPr lang="en-US" sz="2799" strike="noStrike" u="none">
                <a:solidFill>
                  <a:srgbClr val="000000"/>
                </a:solidFill>
                <a:latin typeface="Open Sauce"/>
                <a:ea typeface="Open Sauce"/>
                <a:cs typeface="Open Sauce"/>
                <a:sym typeface="Open Sauce"/>
              </a:rPr>
              <a:t>o</a:t>
            </a:r>
            <a:r>
              <a:rPr lang="en-US" sz="2799" strike="noStrike" u="none">
                <a:solidFill>
                  <a:srgbClr val="000000"/>
                </a:solidFill>
                <a:latin typeface="Open Sauce"/>
                <a:ea typeface="Open Sauce"/>
                <a:cs typeface="Open Sauce"/>
                <a:sym typeface="Open Sauce"/>
              </a:rPr>
              <a:t>ss</a:t>
            </a:r>
            <a:r>
              <a:rPr lang="en-US" sz="2799" strike="noStrike" u="none">
                <a:solidFill>
                  <a:srgbClr val="000000"/>
                </a:solidFill>
                <a:latin typeface="Open Sauce"/>
                <a:ea typeface="Open Sauce"/>
                <a:cs typeface="Open Sauce"/>
                <a:sym typeface="Open Sauce"/>
              </a:rPr>
              <a:t>-</a:t>
            </a:r>
            <a:r>
              <a:rPr lang="en-US" sz="2799" strike="noStrike" u="none">
                <a:solidFill>
                  <a:srgbClr val="000000"/>
                </a:solidFill>
                <a:latin typeface="Open Sauce"/>
                <a:ea typeface="Open Sauce"/>
                <a:cs typeface="Open Sauce"/>
                <a:sym typeface="Open Sauce"/>
              </a:rPr>
              <a:t>en</a:t>
            </a:r>
            <a:r>
              <a:rPr lang="en-US" sz="2799" strike="noStrike" u="none">
                <a:solidFill>
                  <a:srgbClr val="000000"/>
                </a:solidFill>
                <a:latin typeface="Open Sauce"/>
                <a:ea typeface="Open Sauce"/>
                <a:cs typeface="Open Sauce"/>
                <a:sym typeface="Open Sauce"/>
              </a:rPr>
              <a:t>tropy lo</a:t>
            </a:r>
            <a:r>
              <a:rPr lang="en-US" sz="2799" strike="noStrike" u="none">
                <a:solidFill>
                  <a:srgbClr val="000000"/>
                </a:solidFill>
                <a:latin typeface="Open Sauce"/>
                <a:ea typeface="Open Sauce"/>
                <a:cs typeface="Open Sauce"/>
                <a:sym typeface="Open Sauce"/>
              </a:rPr>
              <a:t>s</a:t>
            </a:r>
            <a:r>
              <a:rPr lang="en-US" sz="2799" strike="noStrike" u="none">
                <a:solidFill>
                  <a:srgbClr val="000000"/>
                </a:solidFill>
                <a:latin typeface="Open Sauce"/>
                <a:ea typeface="Open Sauce"/>
                <a:cs typeface="Open Sauce"/>
                <a:sym typeface="Open Sauce"/>
              </a:rPr>
              <a:t>s</a:t>
            </a:r>
            <a:r>
              <a:rPr lang="en-US" sz="2799" strike="noStrike" u="none">
                <a:solidFill>
                  <a:srgbClr val="000000"/>
                </a:solidFill>
                <a:latin typeface="Open Sauce"/>
                <a:ea typeface="Open Sauce"/>
                <a:cs typeface="Open Sauce"/>
                <a:sym typeface="Open Sauce"/>
              </a:rPr>
              <a:t>.</a:t>
            </a:r>
          </a:p>
        </p:txBody>
      </p:sp>
      <p:sp>
        <p:nvSpPr>
          <p:cNvPr name="TextBox 28" id="28"/>
          <p:cNvSpPr txBox="true"/>
          <p:nvPr/>
        </p:nvSpPr>
        <p:spPr>
          <a:xfrm rot="0">
            <a:off x="6810680" y="6861136"/>
            <a:ext cx="817023" cy="608965"/>
          </a:xfrm>
          <a:prstGeom prst="rect">
            <a:avLst/>
          </a:prstGeom>
        </p:spPr>
        <p:txBody>
          <a:bodyPr anchor="t" rtlCol="false" tIns="0" lIns="0" bIns="0" rIns="0">
            <a:spAutoFit/>
          </a:bodyPr>
          <a:lstStyle/>
          <a:p>
            <a:pPr algn="ctr" marL="0" indent="0" lvl="0">
              <a:lnSpc>
                <a:spcPts val="5120"/>
              </a:lnSpc>
            </a:pPr>
            <a:r>
              <a:rPr lang="en-US" b="true" sz="3200">
                <a:solidFill>
                  <a:srgbClr val="000000"/>
                </a:solidFill>
                <a:latin typeface="Open Sauce Bold"/>
                <a:ea typeface="Open Sauce Bold"/>
                <a:cs typeface="Open Sauce Bold"/>
                <a:sym typeface="Open Sauce Bold"/>
              </a:rPr>
              <a:t>1</a:t>
            </a:r>
          </a:p>
        </p:txBody>
      </p:sp>
      <p:sp>
        <p:nvSpPr>
          <p:cNvPr name="TextBox 29" id="29"/>
          <p:cNvSpPr txBox="true"/>
          <p:nvPr/>
        </p:nvSpPr>
        <p:spPr>
          <a:xfrm rot="0">
            <a:off x="8174577" y="7881302"/>
            <a:ext cx="8307875" cy="1657985"/>
          </a:xfrm>
          <a:prstGeom prst="rect">
            <a:avLst/>
          </a:prstGeom>
        </p:spPr>
        <p:txBody>
          <a:bodyPr anchor="t" rtlCol="false" tIns="0" lIns="0" bIns="0" rIns="0">
            <a:spAutoFit/>
          </a:bodyPr>
          <a:lstStyle/>
          <a:p>
            <a:pPr algn="l">
              <a:lnSpc>
                <a:spcPts val="4479"/>
              </a:lnSpc>
            </a:pPr>
            <a:r>
              <a:rPr lang="en-US" sz="2799">
                <a:solidFill>
                  <a:srgbClr val="000000"/>
                </a:solidFill>
                <a:latin typeface="Open Sauce"/>
                <a:ea typeface="Open Sauce"/>
                <a:cs typeface="Open Sauce"/>
                <a:sym typeface="Open Sauce"/>
              </a:rPr>
              <a:t>D</a:t>
            </a:r>
            <a:r>
              <a:rPr lang="en-US" sz="2799" strike="noStrike" u="none">
                <a:solidFill>
                  <a:srgbClr val="000000"/>
                </a:solidFill>
                <a:latin typeface="Open Sauce"/>
                <a:ea typeface="Open Sauce"/>
                <a:cs typeface="Open Sauce"/>
                <a:sym typeface="Open Sauce"/>
              </a:rPr>
              <a:t>eve</a:t>
            </a:r>
            <a:r>
              <a:rPr lang="en-US" sz="2799" strike="noStrike" u="none">
                <a:solidFill>
                  <a:srgbClr val="000000"/>
                </a:solidFill>
                <a:latin typeface="Open Sauce"/>
                <a:ea typeface="Open Sauce"/>
                <a:cs typeface="Open Sauce"/>
                <a:sym typeface="Open Sauce"/>
              </a:rPr>
              <a:t>lo</a:t>
            </a:r>
            <a:r>
              <a:rPr lang="en-US" sz="2799" strike="noStrike" u="none">
                <a:solidFill>
                  <a:srgbClr val="000000"/>
                </a:solidFill>
                <a:latin typeface="Open Sauce"/>
                <a:ea typeface="Open Sauce"/>
                <a:cs typeface="Open Sauce"/>
                <a:sym typeface="Open Sauce"/>
              </a:rPr>
              <a:t>p tr</a:t>
            </a:r>
            <a:r>
              <a:rPr lang="en-US" sz="2799" strike="noStrike" u="none">
                <a:solidFill>
                  <a:srgbClr val="000000"/>
                </a:solidFill>
                <a:latin typeface="Open Sauce"/>
                <a:ea typeface="Open Sauce"/>
                <a:cs typeface="Open Sauce"/>
                <a:sym typeface="Open Sauce"/>
              </a:rPr>
              <a:t>aj</a:t>
            </a:r>
            <a:r>
              <a:rPr lang="en-US" sz="2799" strike="noStrike" u="none">
                <a:solidFill>
                  <a:srgbClr val="000000"/>
                </a:solidFill>
                <a:latin typeface="Open Sauce"/>
                <a:ea typeface="Open Sauce"/>
                <a:cs typeface="Open Sauce"/>
                <a:sym typeface="Open Sauce"/>
              </a:rPr>
              <a:t>ectory-aware accumulati</a:t>
            </a:r>
            <a:r>
              <a:rPr lang="en-US" sz="2799" strike="noStrike" u="none">
                <a:solidFill>
                  <a:srgbClr val="000000"/>
                </a:solidFill>
                <a:latin typeface="Open Sauce"/>
                <a:ea typeface="Open Sauce"/>
                <a:cs typeface="Open Sauce"/>
                <a:sym typeface="Open Sauce"/>
              </a:rPr>
              <a:t>on</a:t>
            </a:r>
            <a:r>
              <a:rPr lang="en-US" sz="2799" strike="noStrike" u="none">
                <a:solidFill>
                  <a:srgbClr val="000000"/>
                </a:solidFill>
                <a:latin typeface="Open Sauce"/>
                <a:ea typeface="Open Sauce"/>
                <a:cs typeface="Open Sauce"/>
                <a:sym typeface="Open Sauce"/>
              </a:rPr>
              <a:t> </a:t>
            </a:r>
            <a:r>
              <a:rPr lang="en-US" sz="2799" strike="noStrike" u="none">
                <a:solidFill>
                  <a:srgbClr val="000000"/>
                </a:solidFill>
                <a:latin typeface="Open Sauce"/>
                <a:ea typeface="Open Sauce"/>
                <a:cs typeface="Open Sauce"/>
                <a:sym typeface="Open Sauce"/>
              </a:rPr>
              <a:t>(</a:t>
            </a:r>
            <a:r>
              <a:rPr lang="en-US" sz="2799" strike="noStrike" u="none">
                <a:solidFill>
                  <a:srgbClr val="000000"/>
                </a:solidFill>
                <a:latin typeface="Open Sauce"/>
                <a:ea typeface="Open Sauce"/>
                <a:cs typeface="Open Sauce"/>
                <a:sym typeface="Open Sauce"/>
              </a:rPr>
              <a:t>blur modeling, exposure loss functions), inspired by BAD-Gaussians</a:t>
            </a:r>
          </a:p>
        </p:txBody>
      </p:sp>
      <p:sp>
        <p:nvSpPr>
          <p:cNvPr name="TextBox 30" id="30"/>
          <p:cNvSpPr txBox="true"/>
          <p:nvPr/>
        </p:nvSpPr>
        <p:spPr>
          <a:xfrm rot="0">
            <a:off x="6820205" y="8401695"/>
            <a:ext cx="817023" cy="608965"/>
          </a:xfrm>
          <a:prstGeom prst="rect">
            <a:avLst/>
          </a:prstGeom>
        </p:spPr>
        <p:txBody>
          <a:bodyPr anchor="t" rtlCol="false" tIns="0" lIns="0" bIns="0" rIns="0">
            <a:spAutoFit/>
          </a:bodyPr>
          <a:lstStyle/>
          <a:p>
            <a:pPr algn="ctr" marL="0" indent="0" lvl="0">
              <a:lnSpc>
                <a:spcPts val="5120"/>
              </a:lnSpc>
            </a:pPr>
            <a:r>
              <a:rPr lang="en-US" b="true" sz="3200">
                <a:solidFill>
                  <a:srgbClr val="000000"/>
                </a:solidFill>
                <a:latin typeface="Open Sauce Bold"/>
                <a:ea typeface="Open Sauce Bold"/>
                <a:cs typeface="Open Sauce Bold"/>
                <a:sym typeface="Open Sauce Bold"/>
              </a:rPr>
              <a:t>2</a:t>
            </a:r>
          </a:p>
        </p:txBody>
      </p:sp>
      <p:sp>
        <p:nvSpPr>
          <p:cNvPr name="TextBox 31" id="31"/>
          <p:cNvSpPr txBox="true"/>
          <p:nvPr/>
        </p:nvSpPr>
        <p:spPr>
          <a:xfrm rot="0">
            <a:off x="2696923" y="7355801"/>
            <a:ext cx="2418224"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Tasks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12207186" y="7011516"/>
            <a:ext cx="5336091" cy="4337357"/>
          </a:xfrm>
          <a:custGeom>
            <a:avLst/>
            <a:gdLst/>
            <a:ahLst/>
            <a:cxnLst/>
            <a:rect r="r" b="b" t="t" l="l"/>
            <a:pathLst>
              <a:path h="4337357" w="5336091">
                <a:moveTo>
                  <a:pt x="0" y="0"/>
                </a:moveTo>
                <a:lnTo>
                  <a:pt x="5336091" y="0"/>
                </a:lnTo>
                <a:lnTo>
                  <a:pt x="5336091" y="4337358"/>
                </a:lnTo>
                <a:lnTo>
                  <a:pt x="0" y="4337358"/>
                </a:lnTo>
                <a:lnTo>
                  <a:pt x="0" y="0"/>
                </a:lnTo>
                <a:close/>
              </a:path>
            </a:pathLst>
          </a:custGeom>
          <a:blipFill>
            <a:blip r:embed="rId4"/>
            <a:stretch>
              <a:fillRect l="0" t="0" r="0" b="0"/>
            </a:stretch>
          </a:blipFill>
        </p:spPr>
      </p:sp>
      <p:sp>
        <p:nvSpPr>
          <p:cNvPr name="TextBox 5" id="5"/>
          <p:cNvSpPr txBox="true"/>
          <p:nvPr/>
        </p:nvSpPr>
        <p:spPr>
          <a:xfrm rot="0">
            <a:off x="633945" y="6960235"/>
            <a:ext cx="10837224" cy="2219960"/>
          </a:xfrm>
          <a:prstGeom prst="rect">
            <a:avLst/>
          </a:prstGeom>
        </p:spPr>
        <p:txBody>
          <a:bodyPr anchor="t" rtlCol="false" tIns="0" lIns="0" bIns="0" rIns="0">
            <a:spAutoFit/>
          </a:bodyPr>
          <a:lstStyle/>
          <a:p>
            <a:pPr algn="l" marL="604519" indent="-302260" lvl="1">
              <a:lnSpc>
                <a:spcPts val="4479"/>
              </a:lnSpc>
              <a:buFont typeface="Arial"/>
              <a:buChar char="•"/>
            </a:pPr>
            <a:r>
              <a:rPr lang="en-US" sz="2799">
                <a:solidFill>
                  <a:srgbClr val="000000"/>
                </a:solidFill>
                <a:latin typeface="Open Sauce"/>
                <a:ea typeface="Open Sauce"/>
                <a:cs typeface="Open Sauce"/>
                <a:sym typeface="Open Sauce"/>
              </a:rPr>
              <a:t>Mill</a:t>
            </a:r>
            <a:r>
              <a:rPr lang="en-US" sz="2799" strike="noStrike" u="none">
                <a:solidFill>
                  <a:srgbClr val="000000"/>
                </a:solidFill>
                <a:latin typeface="Open Sauce"/>
                <a:ea typeface="Open Sauce"/>
                <a:cs typeface="Open Sauce"/>
                <a:sym typeface="Open Sauce"/>
              </a:rPr>
              <a:t>ions of 3D Ga</a:t>
            </a:r>
            <a:r>
              <a:rPr lang="en-US" sz="2799" strike="noStrike" u="none">
                <a:solidFill>
                  <a:srgbClr val="000000"/>
                </a:solidFill>
                <a:latin typeface="Open Sauce"/>
                <a:ea typeface="Open Sauce"/>
                <a:cs typeface="Open Sauce"/>
                <a:sym typeface="Open Sauce"/>
              </a:rPr>
              <a:t>uss</a:t>
            </a:r>
            <a:r>
              <a:rPr lang="en-US" sz="2799" strike="noStrike" u="none">
                <a:solidFill>
                  <a:srgbClr val="000000"/>
                </a:solidFill>
                <a:latin typeface="Open Sauce"/>
                <a:ea typeface="Open Sauce"/>
                <a:cs typeface="Open Sauce"/>
                <a:sym typeface="Open Sauce"/>
              </a:rPr>
              <a:t>ians—explicit</a:t>
            </a:r>
            <a:r>
              <a:rPr lang="en-US" sz="2799" strike="noStrike" u="none">
                <a:solidFill>
                  <a:srgbClr val="000000"/>
                </a:solidFill>
                <a:latin typeface="Open Sauce"/>
                <a:ea typeface="Open Sauce"/>
                <a:cs typeface="Open Sauce"/>
                <a:sym typeface="Open Sauce"/>
              </a:rPr>
              <a:t>,</a:t>
            </a:r>
            <a:r>
              <a:rPr lang="en-US" sz="2799" strike="noStrike" u="none">
                <a:solidFill>
                  <a:srgbClr val="000000"/>
                </a:solidFill>
                <a:latin typeface="Open Sauce"/>
                <a:ea typeface="Open Sauce"/>
                <a:cs typeface="Open Sauce"/>
                <a:sym typeface="Open Sauce"/>
              </a:rPr>
              <a:t> differentiab</a:t>
            </a:r>
            <a:r>
              <a:rPr lang="en-US" sz="2799" strike="noStrike" u="none">
                <a:solidFill>
                  <a:srgbClr val="000000"/>
                </a:solidFill>
                <a:latin typeface="Open Sauce"/>
                <a:ea typeface="Open Sauce"/>
                <a:cs typeface="Open Sauce"/>
                <a:sym typeface="Open Sauce"/>
              </a:rPr>
              <a:t>le, adapt</a:t>
            </a:r>
            <a:r>
              <a:rPr lang="en-US" sz="2799" strike="noStrike" u="none">
                <a:solidFill>
                  <a:srgbClr val="000000"/>
                </a:solidFill>
                <a:latin typeface="Open Sauce"/>
                <a:ea typeface="Open Sauce"/>
                <a:cs typeface="Open Sauce"/>
                <a:sym typeface="Open Sauce"/>
              </a:rPr>
              <a:t>i</a:t>
            </a:r>
            <a:r>
              <a:rPr lang="en-US" sz="2799" strike="noStrike" u="none">
                <a:solidFill>
                  <a:srgbClr val="000000"/>
                </a:solidFill>
                <a:latin typeface="Open Sauce"/>
                <a:ea typeface="Open Sauce"/>
                <a:cs typeface="Open Sauce"/>
                <a:sym typeface="Open Sauce"/>
              </a:rPr>
              <a:t>ve.</a:t>
            </a:r>
          </a:p>
          <a:p>
            <a:pPr algn="l" marL="604519" indent="-302260" lvl="1">
              <a:lnSpc>
                <a:spcPts val="4479"/>
              </a:lnSpc>
              <a:buFont typeface="Arial"/>
              <a:buChar char="•"/>
            </a:pPr>
            <a:r>
              <a:rPr lang="en-US" sz="2799" strike="noStrike" u="none">
                <a:solidFill>
                  <a:srgbClr val="000000"/>
                </a:solidFill>
                <a:latin typeface="Open Sauce"/>
                <a:ea typeface="Open Sauce"/>
                <a:cs typeface="Open Sauce"/>
                <a:sym typeface="Open Sauce"/>
              </a:rPr>
              <a:t>Dy</a:t>
            </a:r>
            <a:r>
              <a:rPr lang="en-US" sz="2799" strike="noStrike" u="none">
                <a:solidFill>
                  <a:srgbClr val="000000"/>
                </a:solidFill>
                <a:latin typeface="Open Sauce"/>
                <a:ea typeface="Open Sauce"/>
                <a:cs typeface="Open Sauce"/>
                <a:sym typeface="Open Sauce"/>
              </a:rPr>
              <a:t>namic density control: clone, split, prune for detail.</a:t>
            </a:r>
          </a:p>
          <a:p>
            <a:pPr algn="l" marL="604519" indent="-302260" lvl="1">
              <a:lnSpc>
                <a:spcPts val="4479"/>
              </a:lnSpc>
              <a:buFont typeface="Arial"/>
              <a:buChar char="•"/>
            </a:pPr>
            <a:r>
              <a:rPr lang="en-US" sz="2799" strike="noStrike" u="none">
                <a:solidFill>
                  <a:srgbClr val="000000"/>
                </a:solidFill>
                <a:latin typeface="Open Sauce"/>
                <a:ea typeface="Open Sauce"/>
                <a:cs typeface="Open Sauce"/>
                <a:sym typeface="Open Sauce"/>
              </a:rPr>
              <a:t>F</a:t>
            </a:r>
            <a:r>
              <a:rPr lang="en-US" sz="2799" strike="noStrike" u="none">
                <a:solidFill>
                  <a:srgbClr val="000000"/>
                </a:solidFill>
                <a:latin typeface="Open Sauce"/>
                <a:ea typeface="Open Sauce"/>
                <a:cs typeface="Open Sauce"/>
                <a:sym typeface="Open Sauce"/>
              </a:rPr>
              <a:t>a</a:t>
            </a:r>
            <a:r>
              <a:rPr lang="en-US" sz="2799" strike="noStrike" u="none">
                <a:solidFill>
                  <a:srgbClr val="000000"/>
                </a:solidFill>
                <a:latin typeface="Open Sauce"/>
                <a:ea typeface="Open Sauce"/>
                <a:cs typeface="Open Sauce"/>
                <a:sym typeface="Open Sauce"/>
              </a:rPr>
              <a:t>s</a:t>
            </a:r>
            <a:r>
              <a:rPr lang="en-US" sz="2799" strike="noStrike" u="none">
                <a:solidFill>
                  <a:srgbClr val="000000"/>
                </a:solidFill>
                <a:latin typeface="Open Sauce"/>
                <a:ea typeface="Open Sauce"/>
                <a:cs typeface="Open Sauce"/>
                <a:sym typeface="Open Sauce"/>
              </a:rPr>
              <a:t>t</a:t>
            </a:r>
            <a:r>
              <a:rPr lang="en-US" sz="2799" strike="noStrike" u="none">
                <a:solidFill>
                  <a:srgbClr val="000000"/>
                </a:solidFill>
                <a:latin typeface="Open Sauce"/>
                <a:ea typeface="Open Sauce"/>
                <a:cs typeface="Open Sauce"/>
                <a:sym typeface="Open Sauce"/>
              </a:rPr>
              <a:t> GPU</a:t>
            </a:r>
            <a:r>
              <a:rPr lang="en-US" sz="2799" strike="noStrike" u="none">
                <a:solidFill>
                  <a:srgbClr val="000000"/>
                </a:solidFill>
                <a:latin typeface="Open Sauce"/>
                <a:ea typeface="Open Sauce"/>
                <a:cs typeface="Open Sauce"/>
                <a:sym typeface="Open Sauce"/>
              </a:rPr>
              <a:t> rasterization: </a:t>
            </a:r>
            <a:r>
              <a:rPr lang="en-US" sz="2799" strike="noStrike" u="none">
                <a:solidFill>
                  <a:srgbClr val="000000"/>
                </a:solidFill>
                <a:latin typeface="Open Sauce"/>
                <a:ea typeface="Open Sauce"/>
                <a:cs typeface="Open Sauce"/>
                <a:sym typeface="Open Sauce"/>
              </a:rPr>
              <a:t>R</a:t>
            </a:r>
            <a:r>
              <a:rPr lang="en-US" sz="2799" strike="noStrike" u="none">
                <a:solidFill>
                  <a:srgbClr val="000000"/>
                </a:solidFill>
                <a:latin typeface="Open Sauce"/>
                <a:ea typeface="Open Sauce"/>
                <a:cs typeface="Open Sauce"/>
                <a:sym typeface="Open Sauce"/>
              </a:rPr>
              <a:t>eal-time, high-quality results.</a:t>
            </a:r>
          </a:p>
          <a:p>
            <a:pPr algn="l" marL="604519" indent="-302260" lvl="1">
              <a:lnSpc>
                <a:spcPts val="4479"/>
              </a:lnSpc>
              <a:buFont typeface="Arial"/>
              <a:buChar char="•"/>
            </a:pPr>
            <a:r>
              <a:rPr lang="en-US" sz="2799" strike="noStrike" u="none">
                <a:solidFill>
                  <a:srgbClr val="000000"/>
                </a:solidFill>
                <a:latin typeface="Open Sauce"/>
                <a:ea typeface="Open Sauce"/>
                <a:cs typeface="Open Sauce"/>
                <a:sym typeface="Open Sauce"/>
              </a:rPr>
              <a:t>Benchmark results: Ou</a:t>
            </a:r>
            <a:r>
              <a:rPr lang="en-US" sz="2799" strike="noStrike" u="none">
                <a:solidFill>
                  <a:srgbClr val="000000"/>
                </a:solidFill>
                <a:latin typeface="Open Sauce"/>
                <a:ea typeface="Open Sauce"/>
                <a:cs typeface="Open Sauce"/>
                <a:sym typeface="Open Sauce"/>
              </a:rPr>
              <a:t>tpe</a:t>
            </a:r>
            <a:r>
              <a:rPr lang="en-US" sz="2799" strike="noStrike" u="none">
                <a:solidFill>
                  <a:srgbClr val="000000"/>
                </a:solidFill>
                <a:latin typeface="Open Sauce"/>
                <a:ea typeface="Open Sauce"/>
                <a:cs typeface="Open Sauce"/>
                <a:sym typeface="Open Sauce"/>
              </a:rPr>
              <a:t>r</a:t>
            </a:r>
            <a:r>
              <a:rPr lang="en-US" sz="2799" strike="noStrike" u="none">
                <a:solidFill>
                  <a:srgbClr val="000000"/>
                </a:solidFill>
                <a:latin typeface="Open Sauce"/>
                <a:ea typeface="Open Sauce"/>
                <a:cs typeface="Open Sauce"/>
                <a:sym typeface="Open Sauce"/>
              </a:rPr>
              <a:t>fo</a:t>
            </a:r>
            <a:r>
              <a:rPr lang="en-US" sz="2799" strike="noStrike" u="none">
                <a:solidFill>
                  <a:srgbClr val="000000"/>
                </a:solidFill>
                <a:latin typeface="Open Sauce"/>
                <a:ea typeface="Open Sauce"/>
                <a:cs typeface="Open Sauce"/>
                <a:sym typeface="Open Sauce"/>
              </a:rPr>
              <a:t>r</a:t>
            </a:r>
            <a:r>
              <a:rPr lang="en-US" sz="2799" strike="noStrike" u="none">
                <a:solidFill>
                  <a:srgbClr val="000000"/>
                </a:solidFill>
                <a:latin typeface="Open Sauce"/>
                <a:ea typeface="Open Sauce"/>
                <a:cs typeface="Open Sauce"/>
                <a:sym typeface="Open Sauce"/>
              </a:rPr>
              <a:t>ming</a:t>
            </a:r>
            <a:r>
              <a:rPr lang="en-US" sz="2799" strike="noStrike" u="none">
                <a:solidFill>
                  <a:srgbClr val="000000"/>
                </a:solidFill>
                <a:latin typeface="Open Sauce"/>
                <a:ea typeface="Open Sauce"/>
                <a:cs typeface="Open Sauce"/>
                <a:sym typeface="Open Sauce"/>
              </a:rPr>
              <a:t> Ne</a:t>
            </a:r>
            <a:r>
              <a:rPr lang="en-US" sz="2799" strike="noStrike" u="none">
                <a:solidFill>
                  <a:srgbClr val="000000"/>
                </a:solidFill>
                <a:latin typeface="Open Sauce"/>
                <a:ea typeface="Open Sauce"/>
                <a:cs typeface="Open Sauce"/>
                <a:sym typeface="Open Sauce"/>
              </a:rPr>
              <a:t>RF</a:t>
            </a:r>
            <a:r>
              <a:rPr lang="en-US" sz="2799" strike="noStrike" u="none">
                <a:solidFill>
                  <a:srgbClr val="000000"/>
                </a:solidFill>
                <a:latin typeface="Open Sauce"/>
                <a:ea typeface="Open Sauce"/>
                <a:cs typeface="Open Sauce"/>
                <a:sym typeface="Open Sauce"/>
              </a:rPr>
              <a:t> i</a:t>
            </a:r>
            <a:r>
              <a:rPr lang="en-US" sz="2799" strike="noStrike" u="none">
                <a:solidFill>
                  <a:srgbClr val="000000"/>
                </a:solidFill>
                <a:latin typeface="Open Sauce"/>
                <a:ea typeface="Open Sauce"/>
                <a:cs typeface="Open Sauce"/>
                <a:sym typeface="Open Sauce"/>
              </a:rPr>
              <a:t>n qu</a:t>
            </a:r>
            <a:r>
              <a:rPr lang="en-US" sz="2799" strike="noStrike" u="none">
                <a:solidFill>
                  <a:srgbClr val="000000"/>
                </a:solidFill>
                <a:latin typeface="Open Sauce"/>
                <a:ea typeface="Open Sauce"/>
                <a:cs typeface="Open Sauce"/>
                <a:sym typeface="Open Sauce"/>
              </a:rPr>
              <a:t>ality &amp; speed.</a:t>
            </a:r>
          </a:p>
        </p:txBody>
      </p:sp>
      <p:sp>
        <p:nvSpPr>
          <p:cNvPr name="Freeform 6" id="6"/>
          <p:cNvSpPr/>
          <p:nvPr/>
        </p:nvSpPr>
        <p:spPr>
          <a:xfrm flipH="false" flipV="false" rot="0">
            <a:off x="633945" y="3738265"/>
            <a:ext cx="13037181" cy="2345011"/>
          </a:xfrm>
          <a:custGeom>
            <a:avLst/>
            <a:gdLst/>
            <a:ahLst/>
            <a:cxnLst/>
            <a:rect r="r" b="b" t="t" l="l"/>
            <a:pathLst>
              <a:path h="2345011" w="13037181">
                <a:moveTo>
                  <a:pt x="0" y="0"/>
                </a:moveTo>
                <a:lnTo>
                  <a:pt x="13037180" y="0"/>
                </a:lnTo>
                <a:lnTo>
                  <a:pt x="13037180" y="2345011"/>
                </a:lnTo>
                <a:lnTo>
                  <a:pt x="0" y="2345011"/>
                </a:lnTo>
                <a:lnTo>
                  <a:pt x="0" y="0"/>
                </a:lnTo>
                <a:close/>
              </a:path>
            </a:pathLst>
          </a:custGeom>
          <a:blipFill>
            <a:blip r:embed="rId5"/>
            <a:stretch>
              <a:fillRect l="0" t="-7680" r="0" b="-7680"/>
            </a:stretch>
          </a:blipFill>
        </p:spPr>
      </p:sp>
      <p:sp>
        <p:nvSpPr>
          <p:cNvPr name="TextBox 7" id="7"/>
          <p:cNvSpPr txBox="true"/>
          <p:nvPr/>
        </p:nvSpPr>
        <p:spPr>
          <a:xfrm rot="0">
            <a:off x="1166399" y="1233825"/>
            <a:ext cx="7977601" cy="2218690"/>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3D Gaussian Splatting (SIGGRAPH 2023)</a:t>
            </a:r>
          </a:p>
        </p:txBody>
      </p:sp>
      <p:sp>
        <p:nvSpPr>
          <p:cNvPr name="TextBox 8" id="8"/>
          <p:cNvSpPr txBox="true"/>
          <p:nvPr/>
        </p:nvSpPr>
        <p:spPr>
          <a:xfrm rot="0">
            <a:off x="13671125" y="9142095"/>
            <a:ext cx="3450476" cy="273685"/>
          </a:xfrm>
          <a:prstGeom prst="rect">
            <a:avLst/>
          </a:prstGeom>
        </p:spPr>
        <p:txBody>
          <a:bodyPr anchor="t" rtlCol="false" tIns="0" lIns="0" bIns="0" rIns="0">
            <a:spAutoFit/>
          </a:bodyPr>
          <a:lstStyle/>
          <a:p>
            <a:pPr algn="r" marL="0" indent="0" lvl="0">
              <a:lnSpc>
                <a:spcPts val="2239"/>
              </a:lnSpc>
              <a:spcBef>
                <a:spcPct val="0"/>
              </a:spcBef>
            </a:pPr>
            <a:r>
              <a:rPr lang="en-US" sz="1599" spc="159">
                <a:solidFill>
                  <a:srgbClr val="000000">
                    <a:alpha val="49804"/>
                  </a:srgbClr>
                </a:solidFill>
                <a:latin typeface="Open Sauce"/>
                <a:ea typeface="Open Sauce"/>
                <a:cs typeface="Open Sauce"/>
                <a:sym typeface="Open Sauce"/>
              </a:rPr>
              <a:t>5</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3797804" y="4859200"/>
            <a:ext cx="10692391" cy="5280120"/>
          </a:xfrm>
          <a:custGeom>
            <a:avLst/>
            <a:gdLst/>
            <a:ahLst/>
            <a:cxnLst/>
            <a:rect r="r" b="b" t="t" l="l"/>
            <a:pathLst>
              <a:path h="5280120" w="10692391">
                <a:moveTo>
                  <a:pt x="0" y="0"/>
                </a:moveTo>
                <a:lnTo>
                  <a:pt x="10692392" y="0"/>
                </a:lnTo>
                <a:lnTo>
                  <a:pt x="10692392" y="5280120"/>
                </a:lnTo>
                <a:lnTo>
                  <a:pt x="0" y="5280120"/>
                </a:lnTo>
                <a:lnTo>
                  <a:pt x="0" y="0"/>
                </a:lnTo>
                <a:close/>
              </a:path>
            </a:pathLst>
          </a:custGeom>
          <a:blipFill>
            <a:blip r:embed="rId4"/>
            <a:stretch>
              <a:fillRect l="0" t="0" r="-268" b="0"/>
            </a:stretch>
          </a:blipFill>
        </p:spPr>
      </p:sp>
      <p:sp>
        <p:nvSpPr>
          <p:cNvPr name="TextBox 5" id="5"/>
          <p:cNvSpPr txBox="true"/>
          <p:nvPr/>
        </p:nvSpPr>
        <p:spPr>
          <a:xfrm rot="0">
            <a:off x="1166399" y="1233825"/>
            <a:ext cx="9039742"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PhotonSplat (ICCP 2025)</a:t>
            </a:r>
          </a:p>
        </p:txBody>
      </p:sp>
      <p:sp>
        <p:nvSpPr>
          <p:cNvPr name="TextBox 6" id="6"/>
          <p:cNvSpPr txBox="true"/>
          <p:nvPr/>
        </p:nvSpPr>
        <p:spPr>
          <a:xfrm rot="0">
            <a:off x="13671125" y="9142095"/>
            <a:ext cx="3450476" cy="273685"/>
          </a:xfrm>
          <a:prstGeom prst="rect">
            <a:avLst/>
          </a:prstGeom>
        </p:spPr>
        <p:txBody>
          <a:bodyPr anchor="t" rtlCol="false" tIns="0" lIns="0" bIns="0" rIns="0">
            <a:spAutoFit/>
          </a:bodyPr>
          <a:lstStyle/>
          <a:p>
            <a:pPr algn="r" marL="0" indent="0" lvl="0">
              <a:lnSpc>
                <a:spcPts val="2239"/>
              </a:lnSpc>
              <a:spcBef>
                <a:spcPct val="0"/>
              </a:spcBef>
            </a:pPr>
            <a:r>
              <a:rPr lang="en-US" sz="1599" spc="159">
                <a:solidFill>
                  <a:srgbClr val="000000">
                    <a:alpha val="49804"/>
                  </a:srgbClr>
                </a:solidFill>
                <a:latin typeface="Open Sauce"/>
                <a:ea typeface="Open Sauce"/>
                <a:cs typeface="Open Sauce"/>
                <a:sym typeface="Open Sauce"/>
              </a:rPr>
              <a:t>5</a:t>
            </a:r>
          </a:p>
        </p:txBody>
      </p:sp>
      <p:sp>
        <p:nvSpPr>
          <p:cNvPr name="TextBox 7" id="7"/>
          <p:cNvSpPr txBox="true"/>
          <p:nvPr/>
        </p:nvSpPr>
        <p:spPr>
          <a:xfrm rot="0">
            <a:off x="1028700" y="2420165"/>
            <a:ext cx="12392297" cy="2219960"/>
          </a:xfrm>
          <a:prstGeom prst="rect">
            <a:avLst/>
          </a:prstGeom>
        </p:spPr>
        <p:txBody>
          <a:bodyPr anchor="t" rtlCol="false" tIns="0" lIns="0" bIns="0" rIns="0">
            <a:spAutoFit/>
          </a:bodyPr>
          <a:lstStyle/>
          <a:p>
            <a:pPr algn="l" marL="604519" indent="-302260" lvl="1">
              <a:lnSpc>
                <a:spcPts val="4479"/>
              </a:lnSpc>
              <a:buFont typeface="Arial"/>
              <a:buChar char="•"/>
            </a:pPr>
            <a:r>
              <a:rPr lang="en-US" sz="2799">
                <a:solidFill>
                  <a:srgbClr val="000000"/>
                </a:solidFill>
                <a:latin typeface="Open Sauce"/>
                <a:ea typeface="Open Sauce"/>
                <a:cs typeface="Open Sauce"/>
                <a:sym typeface="Open Sauce"/>
              </a:rPr>
              <a:t>Direct model</a:t>
            </a:r>
            <a:r>
              <a:rPr lang="en-US" sz="2799" strike="noStrike" u="none">
                <a:solidFill>
                  <a:srgbClr val="000000"/>
                </a:solidFill>
                <a:latin typeface="Open Sauce"/>
                <a:ea typeface="Open Sauce"/>
                <a:cs typeface="Open Sauce"/>
                <a:sym typeface="Open Sauce"/>
              </a:rPr>
              <a:t>ing of photon </a:t>
            </a:r>
            <a:r>
              <a:rPr lang="en-US" sz="2799" strike="noStrike" u="none">
                <a:solidFill>
                  <a:srgbClr val="000000"/>
                </a:solidFill>
                <a:latin typeface="Open Sauce"/>
                <a:ea typeface="Open Sauce"/>
                <a:cs typeface="Open Sauce"/>
                <a:sym typeface="Open Sauce"/>
              </a:rPr>
              <a:t>arr</a:t>
            </a:r>
            <a:r>
              <a:rPr lang="en-US" sz="2799" strike="noStrike" u="none">
                <a:solidFill>
                  <a:srgbClr val="000000"/>
                </a:solidFill>
                <a:latin typeface="Open Sauce"/>
                <a:ea typeface="Open Sauce"/>
                <a:cs typeface="Open Sauce"/>
                <a:sym typeface="Open Sauce"/>
              </a:rPr>
              <a:t>i</a:t>
            </a:r>
            <a:r>
              <a:rPr lang="en-US" sz="2799" strike="noStrike" u="none">
                <a:solidFill>
                  <a:srgbClr val="000000"/>
                </a:solidFill>
                <a:latin typeface="Open Sauce"/>
                <a:ea typeface="Open Sauce"/>
                <a:cs typeface="Open Sauce"/>
                <a:sym typeface="Open Sauce"/>
              </a:rPr>
              <a:t>v</a:t>
            </a:r>
            <a:r>
              <a:rPr lang="en-US" sz="2799" strike="noStrike" u="none">
                <a:solidFill>
                  <a:srgbClr val="000000"/>
                </a:solidFill>
                <a:latin typeface="Open Sauce"/>
                <a:ea typeface="Open Sauce"/>
                <a:cs typeface="Open Sauce"/>
                <a:sym typeface="Open Sauce"/>
              </a:rPr>
              <a:t>als</a:t>
            </a:r>
            <a:r>
              <a:rPr lang="en-US" sz="2799" strike="noStrike" u="none">
                <a:solidFill>
                  <a:srgbClr val="000000"/>
                </a:solidFill>
                <a:latin typeface="Open Sauce"/>
                <a:ea typeface="Open Sauce"/>
                <a:cs typeface="Open Sauce"/>
                <a:sym typeface="Open Sauce"/>
              </a:rPr>
              <a:t> with</a:t>
            </a:r>
            <a:r>
              <a:rPr lang="en-US" sz="2799" strike="noStrike" u="none">
                <a:solidFill>
                  <a:srgbClr val="000000"/>
                </a:solidFill>
                <a:latin typeface="Open Sauce"/>
                <a:ea typeface="Open Sauce"/>
                <a:cs typeface="Open Sauce"/>
                <a:sym typeface="Open Sauce"/>
              </a:rPr>
              <a:t> </a:t>
            </a:r>
            <a:r>
              <a:rPr lang="en-US" sz="2799" strike="noStrike" u="none">
                <a:solidFill>
                  <a:srgbClr val="000000"/>
                </a:solidFill>
                <a:latin typeface="Open Sauce"/>
                <a:ea typeface="Open Sauce"/>
                <a:cs typeface="Open Sauce"/>
                <a:sym typeface="Open Sauce"/>
              </a:rPr>
              <a:t>bin</a:t>
            </a:r>
            <a:r>
              <a:rPr lang="en-US" sz="2799" strike="noStrike" u="none">
                <a:solidFill>
                  <a:srgbClr val="000000"/>
                </a:solidFill>
                <a:latin typeface="Open Sauce"/>
                <a:ea typeface="Open Sauce"/>
                <a:cs typeface="Open Sauce"/>
                <a:sym typeface="Open Sauce"/>
              </a:rPr>
              <a:t>a</a:t>
            </a:r>
            <a:r>
              <a:rPr lang="en-US" sz="2799" strike="noStrike" u="none">
                <a:solidFill>
                  <a:srgbClr val="000000"/>
                </a:solidFill>
                <a:latin typeface="Open Sauce"/>
                <a:ea typeface="Open Sauce"/>
                <a:cs typeface="Open Sauce"/>
                <a:sym typeface="Open Sauce"/>
              </a:rPr>
              <a:t>ry</a:t>
            </a:r>
            <a:r>
              <a:rPr lang="en-US" sz="2799" strike="noStrike" u="none">
                <a:solidFill>
                  <a:srgbClr val="000000"/>
                </a:solidFill>
                <a:latin typeface="Open Sauce"/>
                <a:ea typeface="Open Sauce"/>
                <a:cs typeface="Open Sauce"/>
                <a:sym typeface="Open Sauce"/>
              </a:rPr>
              <a:t> c</a:t>
            </a:r>
            <a:r>
              <a:rPr lang="en-US" sz="2799" strike="noStrike" u="none">
                <a:solidFill>
                  <a:srgbClr val="000000"/>
                </a:solidFill>
                <a:latin typeface="Open Sauce"/>
                <a:ea typeface="Open Sauce"/>
                <a:cs typeface="Open Sauce"/>
                <a:sym typeface="Open Sauce"/>
              </a:rPr>
              <a:t>r</a:t>
            </a:r>
            <a:r>
              <a:rPr lang="en-US" sz="2799" strike="noStrike" u="none">
                <a:solidFill>
                  <a:srgbClr val="000000"/>
                </a:solidFill>
                <a:latin typeface="Open Sauce"/>
                <a:ea typeface="Open Sauce"/>
                <a:cs typeface="Open Sauce"/>
                <a:sym typeface="Open Sauce"/>
              </a:rPr>
              <a:t>o</a:t>
            </a:r>
            <a:r>
              <a:rPr lang="en-US" sz="2799" strike="noStrike" u="none">
                <a:solidFill>
                  <a:srgbClr val="000000"/>
                </a:solidFill>
                <a:latin typeface="Open Sauce"/>
                <a:ea typeface="Open Sauce"/>
                <a:cs typeface="Open Sauce"/>
                <a:sym typeface="Open Sauce"/>
              </a:rPr>
              <a:t>ss-</a:t>
            </a:r>
            <a:r>
              <a:rPr lang="en-US" sz="2799" strike="noStrike" u="none">
                <a:solidFill>
                  <a:srgbClr val="000000"/>
                </a:solidFill>
                <a:latin typeface="Open Sauce"/>
                <a:ea typeface="Open Sauce"/>
                <a:cs typeface="Open Sauce"/>
                <a:sym typeface="Open Sauce"/>
              </a:rPr>
              <a:t>ent</a:t>
            </a:r>
            <a:r>
              <a:rPr lang="en-US" sz="2799" strike="noStrike" u="none">
                <a:solidFill>
                  <a:srgbClr val="000000"/>
                </a:solidFill>
                <a:latin typeface="Open Sauce"/>
                <a:ea typeface="Open Sauce"/>
                <a:cs typeface="Open Sauce"/>
                <a:sym typeface="Open Sauce"/>
              </a:rPr>
              <a:t>r</a:t>
            </a:r>
            <a:r>
              <a:rPr lang="en-US" sz="2799" strike="noStrike" u="none">
                <a:solidFill>
                  <a:srgbClr val="000000"/>
                </a:solidFill>
                <a:latin typeface="Open Sauce"/>
                <a:ea typeface="Open Sauce"/>
                <a:cs typeface="Open Sauce"/>
                <a:sym typeface="Open Sauce"/>
              </a:rPr>
              <a:t>o</a:t>
            </a:r>
            <a:r>
              <a:rPr lang="en-US" sz="2799" strike="noStrike" u="none">
                <a:solidFill>
                  <a:srgbClr val="000000"/>
                </a:solidFill>
                <a:latin typeface="Open Sauce"/>
                <a:ea typeface="Open Sauce"/>
                <a:cs typeface="Open Sauce"/>
                <a:sym typeface="Open Sauce"/>
              </a:rPr>
              <a:t>py </a:t>
            </a:r>
            <a:r>
              <a:rPr lang="en-US" sz="2799" strike="noStrike" u="none">
                <a:solidFill>
                  <a:srgbClr val="000000"/>
                </a:solidFill>
                <a:latin typeface="Open Sauce"/>
                <a:ea typeface="Open Sauce"/>
                <a:cs typeface="Open Sauce"/>
                <a:sym typeface="Open Sauce"/>
              </a:rPr>
              <a:t>loss.</a:t>
            </a:r>
          </a:p>
          <a:p>
            <a:pPr algn="l" marL="604519" indent="-302260" lvl="1">
              <a:lnSpc>
                <a:spcPts val="4479"/>
              </a:lnSpc>
              <a:buFont typeface="Arial"/>
              <a:buChar char="•"/>
            </a:pPr>
            <a:r>
              <a:rPr lang="en-US" sz="2799" strike="noStrike" u="none">
                <a:solidFill>
                  <a:srgbClr val="000000"/>
                </a:solidFill>
                <a:latin typeface="Open Sauce"/>
                <a:ea typeface="Open Sauce"/>
                <a:cs typeface="Open Sauce"/>
                <a:sym typeface="Open Sauce"/>
              </a:rPr>
              <a:t>3D Gaussian Splat representation for scene geometr</a:t>
            </a:r>
            <a:r>
              <a:rPr lang="en-US" sz="2799" strike="noStrike" u="none">
                <a:solidFill>
                  <a:srgbClr val="000000"/>
                </a:solidFill>
                <a:latin typeface="Open Sauce"/>
                <a:ea typeface="Open Sauce"/>
                <a:cs typeface="Open Sauce"/>
                <a:sym typeface="Open Sauce"/>
              </a:rPr>
              <a:t>y.</a:t>
            </a:r>
          </a:p>
          <a:p>
            <a:pPr algn="l" marL="604519" indent="-302260" lvl="1">
              <a:lnSpc>
                <a:spcPts val="4479"/>
              </a:lnSpc>
              <a:buFont typeface="Arial"/>
              <a:buChar char="•"/>
            </a:pPr>
            <a:r>
              <a:rPr lang="en-US" sz="2799" strike="noStrike" u="none">
                <a:solidFill>
                  <a:srgbClr val="000000"/>
                </a:solidFill>
                <a:latin typeface="Open Sauce"/>
                <a:ea typeface="Open Sauce"/>
                <a:cs typeface="Open Sauce"/>
                <a:sym typeface="Open Sauce"/>
              </a:rPr>
              <a:t>Spatial</a:t>
            </a:r>
            <a:r>
              <a:rPr lang="en-US" sz="2799" strike="noStrike" u="none">
                <a:solidFill>
                  <a:srgbClr val="000000"/>
                </a:solidFill>
                <a:latin typeface="Open Sauce"/>
                <a:ea typeface="Open Sauce"/>
                <a:cs typeface="Open Sauce"/>
                <a:sym typeface="Open Sauce"/>
              </a:rPr>
              <a:t> consistency regula</a:t>
            </a:r>
            <a:r>
              <a:rPr lang="en-US" sz="2799" strike="noStrike" u="none">
                <a:solidFill>
                  <a:srgbClr val="000000"/>
                </a:solidFill>
                <a:latin typeface="Open Sauce"/>
                <a:ea typeface="Open Sauce"/>
                <a:cs typeface="Open Sauce"/>
                <a:sym typeface="Open Sauce"/>
              </a:rPr>
              <a:t>riz</a:t>
            </a:r>
            <a:r>
              <a:rPr lang="en-US" sz="2799" strike="noStrike" u="none">
                <a:solidFill>
                  <a:srgbClr val="000000"/>
                </a:solidFill>
                <a:latin typeface="Open Sauce"/>
                <a:ea typeface="Open Sauce"/>
                <a:cs typeface="Open Sauce"/>
                <a:sym typeface="Open Sauce"/>
              </a:rPr>
              <a:t>ation</a:t>
            </a:r>
            <a:r>
              <a:rPr lang="en-US" sz="2799" strike="noStrike" u="none">
                <a:solidFill>
                  <a:srgbClr val="000000"/>
                </a:solidFill>
                <a:latin typeface="Open Sauce"/>
                <a:ea typeface="Open Sauce"/>
                <a:cs typeface="Open Sauce"/>
                <a:sym typeface="Open Sauce"/>
              </a:rPr>
              <a:t>: red</a:t>
            </a:r>
            <a:r>
              <a:rPr lang="en-US" sz="2799" strike="noStrike" u="none">
                <a:solidFill>
                  <a:srgbClr val="000000"/>
                </a:solidFill>
                <a:latin typeface="Open Sauce"/>
                <a:ea typeface="Open Sauce"/>
                <a:cs typeface="Open Sauce"/>
                <a:sym typeface="Open Sauce"/>
              </a:rPr>
              <a:t>uces overfit to noisy input.</a:t>
            </a:r>
          </a:p>
          <a:p>
            <a:pPr algn="l" marL="604519" indent="-302260" lvl="1">
              <a:lnSpc>
                <a:spcPts val="4479"/>
              </a:lnSpc>
              <a:buFont typeface="Arial"/>
              <a:buChar char="•"/>
            </a:pPr>
            <a:r>
              <a:rPr lang="en-US" sz="2799" strike="noStrike" u="none">
                <a:solidFill>
                  <a:srgbClr val="000000"/>
                </a:solidFill>
                <a:latin typeface="Open Sauce"/>
                <a:ea typeface="Open Sauce"/>
                <a:cs typeface="Open Sauce"/>
                <a:sym typeface="Open Sauce"/>
              </a:rPr>
              <a:t>Colorization: recovers color even from bl</a:t>
            </a:r>
            <a:r>
              <a:rPr lang="en-US" sz="2799" strike="noStrike" u="none">
                <a:solidFill>
                  <a:srgbClr val="000000"/>
                </a:solidFill>
                <a:latin typeface="Open Sauce"/>
                <a:ea typeface="Open Sauce"/>
                <a:cs typeface="Open Sauce"/>
                <a:sym typeface="Open Sauce"/>
              </a:rPr>
              <a:t>urry</a:t>
            </a:r>
            <a:r>
              <a:rPr lang="en-US" sz="2799" strike="noStrike" u="none">
                <a:solidFill>
                  <a:srgbClr val="000000"/>
                </a:solidFill>
                <a:latin typeface="Open Sauce"/>
                <a:ea typeface="Open Sauce"/>
                <a:cs typeface="Open Sauce"/>
                <a:sym typeface="Open Sauce"/>
              </a:rPr>
              <a:t> </a:t>
            </a:r>
            <a:r>
              <a:rPr lang="en-US" sz="2799" strike="noStrike" u="none">
                <a:solidFill>
                  <a:srgbClr val="000000"/>
                </a:solidFill>
                <a:latin typeface="Open Sauce"/>
                <a:ea typeface="Open Sauce"/>
                <a:cs typeface="Open Sauce"/>
                <a:sym typeface="Open Sauce"/>
              </a:rPr>
              <a:t>ref im</a:t>
            </a:r>
            <a:r>
              <a:rPr lang="en-US" sz="2799" strike="noStrike" u="none">
                <a:solidFill>
                  <a:srgbClr val="000000"/>
                </a:solidFill>
                <a:latin typeface="Open Sauce"/>
                <a:ea typeface="Open Sauce"/>
                <a:cs typeface="Open Sauce"/>
                <a:sym typeface="Open Sauce"/>
              </a:rPr>
              <a:t>a</a:t>
            </a:r>
            <a:r>
              <a:rPr lang="en-US" sz="2799" strike="noStrike" u="none">
                <a:solidFill>
                  <a:srgbClr val="000000"/>
                </a:solidFill>
                <a:latin typeface="Open Sauce"/>
                <a:ea typeface="Open Sauce"/>
                <a:cs typeface="Open Sauce"/>
                <a:sym typeface="Open Sauce"/>
              </a:rPr>
              <a:t>g</a:t>
            </a:r>
            <a:r>
              <a:rPr lang="en-US" sz="2799" strike="noStrike" u="none">
                <a:solidFill>
                  <a:srgbClr val="000000"/>
                </a:solidFill>
                <a:latin typeface="Open Sauce"/>
                <a:ea typeface="Open Sauce"/>
                <a:cs typeface="Open Sauce"/>
                <a:sym typeface="Open Sauce"/>
              </a:rPr>
              <a:t>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6523758" y="5258290"/>
            <a:ext cx="10735542" cy="3603472"/>
          </a:xfrm>
          <a:custGeom>
            <a:avLst/>
            <a:gdLst/>
            <a:ahLst/>
            <a:cxnLst/>
            <a:rect r="r" b="b" t="t" l="l"/>
            <a:pathLst>
              <a:path h="3603472" w="10735542">
                <a:moveTo>
                  <a:pt x="0" y="0"/>
                </a:moveTo>
                <a:lnTo>
                  <a:pt x="10735542" y="0"/>
                </a:lnTo>
                <a:lnTo>
                  <a:pt x="10735542" y="3603473"/>
                </a:lnTo>
                <a:lnTo>
                  <a:pt x="0" y="3603473"/>
                </a:lnTo>
                <a:lnTo>
                  <a:pt x="0" y="0"/>
                </a:lnTo>
                <a:close/>
              </a:path>
            </a:pathLst>
          </a:custGeom>
          <a:blipFill>
            <a:blip r:embed="rId4"/>
            <a:stretch>
              <a:fillRect l="0" t="-35135" r="0" b="-23135"/>
            </a:stretch>
          </a:blipFill>
        </p:spPr>
      </p:sp>
      <p:sp>
        <p:nvSpPr>
          <p:cNvPr name="Freeform 5" id="5"/>
          <p:cNvSpPr/>
          <p:nvPr/>
        </p:nvSpPr>
        <p:spPr>
          <a:xfrm flipH="false" flipV="false" rot="0">
            <a:off x="13854977" y="6681918"/>
            <a:ext cx="648435" cy="435503"/>
          </a:xfrm>
          <a:custGeom>
            <a:avLst/>
            <a:gdLst/>
            <a:ahLst/>
            <a:cxnLst/>
            <a:rect r="r" b="b" t="t" l="l"/>
            <a:pathLst>
              <a:path h="435503" w="648435">
                <a:moveTo>
                  <a:pt x="0" y="0"/>
                </a:moveTo>
                <a:lnTo>
                  <a:pt x="648436" y="0"/>
                </a:lnTo>
                <a:lnTo>
                  <a:pt x="648436" y="435504"/>
                </a:lnTo>
                <a:lnTo>
                  <a:pt x="0" y="4355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808575" y="6464167"/>
            <a:ext cx="648435" cy="435503"/>
          </a:xfrm>
          <a:custGeom>
            <a:avLst/>
            <a:gdLst/>
            <a:ahLst/>
            <a:cxnLst/>
            <a:rect r="r" b="b" t="t" l="l"/>
            <a:pathLst>
              <a:path h="435503" w="648435">
                <a:moveTo>
                  <a:pt x="0" y="0"/>
                </a:moveTo>
                <a:lnTo>
                  <a:pt x="648435" y="0"/>
                </a:lnTo>
                <a:lnTo>
                  <a:pt x="648435" y="435503"/>
                </a:lnTo>
                <a:lnTo>
                  <a:pt x="0" y="4355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288856" y="6989311"/>
            <a:ext cx="519719" cy="349054"/>
          </a:xfrm>
          <a:custGeom>
            <a:avLst/>
            <a:gdLst/>
            <a:ahLst/>
            <a:cxnLst/>
            <a:rect r="r" b="b" t="t" l="l"/>
            <a:pathLst>
              <a:path h="349054" w="519719">
                <a:moveTo>
                  <a:pt x="0" y="0"/>
                </a:moveTo>
                <a:lnTo>
                  <a:pt x="519719" y="0"/>
                </a:lnTo>
                <a:lnTo>
                  <a:pt x="519719" y="349055"/>
                </a:lnTo>
                <a:lnTo>
                  <a:pt x="0" y="3490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6523758" y="1831765"/>
            <a:ext cx="10735542" cy="3016950"/>
          </a:xfrm>
          <a:custGeom>
            <a:avLst/>
            <a:gdLst/>
            <a:ahLst/>
            <a:cxnLst/>
            <a:rect r="r" b="b" t="t" l="l"/>
            <a:pathLst>
              <a:path h="3016950" w="10735542">
                <a:moveTo>
                  <a:pt x="0" y="0"/>
                </a:moveTo>
                <a:lnTo>
                  <a:pt x="10735542" y="0"/>
                </a:lnTo>
                <a:lnTo>
                  <a:pt x="10735542" y="3016950"/>
                </a:lnTo>
                <a:lnTo>
                  <a:pt x="0" y="3016950"/>
                </a:lnTo>
                <a:lnTo>
                  <a:pt x="0" y="0"/>
                </a:lnTo>
                <a:close/>
              </a:path>
            </a:pathLst>
          </a:custGeom>
          <a:blipFill>
            <a:blip r:embed="rId7"/>
            <a:stretch>
              <a:fillRect l="-4010" t="-54653" r="0" b="-41968"/>
            </a:stretch>
          </a:blipFill>
        </p:spPr>
      </p:sp>
      <p:sp>
        <p:nvSpPr>
          <p:cNvPr name="TextBox 9" id="9"/>
          <p:cNvSpPr txBox="true"/>
          <p:nvPr/>
        </p:nvSpPr>
        <p:spPr>
          <a:xfrm rot="0">
            <a:off x="1166399" y="1233825"/>
            <a:ext cx="3151778" cy="2218690"/>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Results:</a:t>
            </a:r>
          </a:p>
          <a:p>
            <a:pPr algn="l">
              <a:lnSpc>
                <a:spcPts val="8959"/>
              </a:lnSpc>
            </a:pPr>
            <a:r>
              <a:rPr lang="en-US" sz="6399">
                <a:solidFill>
                  <a:srgbClr val="000000"/>
                </a:solidFill>
                <a:latin typeface="DM Serif Display"/>
                <a:ea typeface="DM Serif Display"/>
                <a:cs typeface="DM Serif Display"/>
                <a:sym typeface="DM Serif Display"/>
              </a:rPr>
              <a:t>Task 1</a:t>
            </a:r>
          </a:p>
        </p:txBody>
      </p:sp>
      <p:sp>
        <p:nvSpPr>
          <p:cNvPr name="TextBox 10" id="10"/>
          <p:cNvSpPr txBox="true"/>
          <p:nvPr/>
        </p:nvSpPr>
        <p:spPr>
          <a:xfrm rot="0">
            <a:off x="8166533" y="9182100"/>
            <a:ext cx="2597088" cy="767881"/>
          </a:xfrm>
          <a:prstGeom prst="rect">
            <a:avLst/>
          </a:prstGeom>
        </p:spPr>
        <p:txBody>
          <a:bodyPr anchor="t" rtlCol="false" tIns="0" lIns="0" bIns="0" rIns="0">
            <a:spAutoFit/>
          </a:bodyPr>
          <a:lstStyle/>
          <a:p>
            <a:pPr algn="ctr">
              <a:lnSpc>
                <a:spcPts val="3156"/>
              </a:lnSpc>
              <a:spcBef>
                <a:spcPct val="0"/>
              </a:spcBef>
            </a:pPr>
            <a:r>
              <a:rPr lang="en-US" sz="1972">
                <a:solidFill>
                  <a:srgbClr val="000000"/>
                </a:solidFill>
                <a:latin typeface="Open Sauce"/>
                <a:ea typeface="Open Sauce"/>
                <a:cs typeface="Open Sauce"/>
                <a:sym typeface="Open Sauce"/>
              </a:rPr>
              <a:t>input binary frame of photonsplat dataset</a:t>
            </a:r>
          </a:p>
        </p:txBody>
      </p:sp>
      <p:sp>
        <p:nvSpPr>
          <p:cNvPr name="TextBox 11" id="11"/>
          <p:cNvSpPr txBox="true"/>
          <p:nvPr/>
        </p:nvSpPr>
        <p:spPr>
          <a:xfrm rot="0">
            <a:off x="13016455" y="9195138"/>
            <a:ext cx="3828717" cy="767881"/>
          </a:xfrm>
          <a:prstGeom prst="rect">
            <a:avLst/>
          </a:prstGeom>
        </p:spPr>
        <p:txBody>
          <a:bodyPr anchor="t" rtlCol="false" tIns="0" lIns="0" bIns="0" rIns="0">
            <a:spAutoFit/>
          </a:bodyPr>
          <a:lstStyle/>
          <a:p>
            <a:pPr algn="ctr">
              <a:lnSpc>
                <a:spcPts val="3156"/>
              </a:lnSpc>
              <a:spcBef>
                <a:spcPct val="0"/>
              </a:spcBef>
            </a:pPr>
            <a:r>
              <a:rPr lang="en-US" sz="1972">
                <a:solidFill>
                  <a:srgbClr val="000000"/>
                </a:solidFill>
                <a:latin typeface="Open Sauce"/>
                <a:ea typeface="Open Sauce"/>
                <a:cs typeface="Open Sauce"/>
                <a:sym typeface="Open Sauce"/>
              </a:rPr>
              <a:t>reconstructed render using the phtonsplat, somewhat blurred</a:t>
            </a:r>
          </a:p>
        </p:txBody>
      </p:sp>
      <p:sp>
        <p:nvSpPr>
          <p:cNvPr name="TextBox 12" id="12"/>
          <p:cNvSpPr txBox="true"/>
          <p:nvPr/>
        </p:nvSpPr>
        <p:spPr>
          <a:xfrm rot="0">
            <a:off x="858501" y="4772515"/>
            <a:ext cx="4506258" cy="3564882"/>
          </a:xfrm>
          <a:prstGeom prst="rect">
            <a:avLst/>
          </a:prstGeom>
        </p:spPr>
        <p:txBody>
          <a:bodyPr anchor="t" rtlCol="false" tIns="0" lIns="0" bIns="0" rIns="0">
            <a:spAutoFit/>
          </a:bodyPr>
          <a:lstStyle/>
          <a:p>
            <a:pPr algn="ctr">
              <a:lnSpc>
                <a:spcPts val="3179"/>
              </a:lnSpc>
              <a:spcBef>
                <a:spcPct val="0"/>
              </a:spcBef>
            </a:pPr>
            <a:r>
              <a:rPr lang="en-US" sz="1987">
                <a:solidFill>
                  <a:srgbClr val="000000"/>
                </a:solidFill>
                <a:latin typeface="Open Sauce"/>
                <a:ea typeface="Open Sauce"/>
                <a:cs typeface="Open Sauce"/>
                <a:sym typeface="Open Sauce"/>
              </a:rPr>
              <a:t>[ITER 20000] NUM GAUSSIAN: 3019 </a:t>
            </a:r>
          </a:p>
          <a:p>
            <a:pPr algn="ctr">
              <a:lnSpc>
                <a:spcPts val="3179"/>
              </a:lnSpc>
              <a:spcBef>
                <a:spcPct val="0"/>
              </a:spcBef>
            </a:pPr>
            <a:r>
              <a:rPr lang="en-US" sz="1987">
                <a:solidFill>
                  <a:srgbClr val="000000"/>
                </a:solidFill>
                <a:latin typeface="Open Sauce"/>
                <a:ea typeface="Open Sauce"/>
                <a:cs typeface="Open Sauce"/>
                <a:sym typeface="Open Sauce"/>
              </a:rPr>
              <a:t>[ITER 20000] Evaluating train: </a:t>
            </a:r>
          </a:p>
          <a:p>
            <a:pPr algn="ctr">
              <a:lnSpc>
                <a:spcPts val="3179"/>
              </a:lnSpc>
              <a:spcBef>
                <a:spcPct val="0"/>
              </a:spcBef>
            </a:pPr>
            <a:r>
              <a:rPr lang="en-US" sz="1987">
                <a:solidFill>
                  <a:srgbClr val="000000"/>
                </a:solidFill>
                <a:latin typeface="Open Sauce"/>
                <a:ea typeface="Open Sauce"/>
                <a:cs typeface="Open Sauce"/>
                <a:sym typeface="Open Sauce"/>
              </a:rPr>
              <a:t>L1: 0.013672358170151711 </a:t>
            </a:r>
          </a:p>
          <a:p>
            <a:pPr algn="ctr">
              <a:lnSpc>
                <a:spcPts val="3179"/>
              </a:lnSpc>
              <a:spcBef>
                <a:spcPct val="0"/>
              </a:spcBef>
            </a:pPr>
            <a:r>
              <a:rPr lang="en-US" sz="1987">
                <a:solidFill>
                  <a:srgbClr val="000000"/>
                </a:solidFill>
                <a:latin typeface="Open Sauce"/>
                <a:ea typeface="Open Sauce"/>
                <a:cs typeface="Open Sauce"/>
                <a:sym typeface="Open Sauce"/>
              </a:rPr>
              <a:t>PSNR: 33.595664978027344</a:t>
            </a:r>
          </a:p>
          <a:p>
            <a:pPr algn="ctr">
              <a:lnSpc>
                <a:spcPts val="3179"/>
              </a:lnSpc>
              <a:spcBef>
                <a:spcPct val="0"/>
              </a:spcBef>
            </a:pPr>
            <a:r>
              <a:rPr lang="en-US" sz="1987">
                <a:solidFill>
                  <a:srgbClr val="000000"/>
                </a:solidFill>
                <a:latin typeface="Open Sauce"/>
                <a:ea typeface="Open Sauce"/>
                <a:cs typeface="Open Sauce"/>
                <a:sym typeface="Open Sauce"/>
              </a:rPr>
              <a:t>SSIM: 0.8952 </a:t>
            </a:r>
          </a:p>
          <a:p>
            <a:pPr algn="ctr">
              <a:lnSpc>
                <a:spcPts val="3179"/>
              </a:lnSpc>
              <a:spcBef>
                <a:spcPct val="0"/>
              </a:spcBef>
            </a:pPr>
            <a:r>
              <a:rPr lang="en-US" sz="1987">
                <a:solidFill>
                  <a:srgbClr val="000000"/>
                </a:solidFill>
                <a:latin typeface="Open Sauce"/>
                <a:ea typeface="Open Sauce"/>
                <a:cs typeface="Open Sauce"/>
                <a:sym typeface="Open Sauce"/>
              </a:rPr>
              <a:t>LPIPS: 0.2492</a:t>
            </a:r>
          </a:p>
          <a:p>
            <a:pPr algn="ctr">
              <a:lnSpc>
                <a:spcPts val="3179"/>
              </a:lnSpc>
              <a:spcBef>
                <a:spcPct val="0"/>
              </a:spcBef>
            </a:pPr>
          </a:p>
          <a:p>
            <a:pPr algn="ctr">
              <a:lnSpc>
                <a:spcPts val="3179"/>
              </a:lnSpc>
              <a:spcBef>
                <a:spcPct val="0"/>
              </a:spcBef>
            </a:pPr>
            <a:r>
              <a:rPr lang="en-US" sz="1987">
                <a:solidFill>
                  <a:srgbClr val="000000"/>
                </a:solidFill>
                <a:latin typeface="Open Sauce"/>
                <a:ea typeface="Open Sauce"/>
                <a:cs typeface="Open Sauce"/>
                <a:sym typeface="Open Sauce"/>
              </a:rPr>
              <a:t>Photonsplat results on validation set, iteration 20k</a:t>
            </a:r>
          </a:p>
        </p:txBody>
      </p:sp>
      <p:sp>
        <p:nvSpPr>
          <p:cNvPr name="TextBox 13" id="13"/>
          <p:cNvSpPr txBox="true"/>
          <p:nvPr/>
        </p:nvSpPr>
        <p:spPr>
          <a:xfrm rot="0">
            <a:off x="8095099" y="602421"/>
            <a:ext cx="2097803" cy="1096010"/>
          </a:xfrm>
          <a:prstGeom prst="rect">
            <a:avLst/>
          </a:prstGeom>
        </p:spPr>
        <p:txBody>
          <a:bodyPr anchor="t" rtlCol="false" tIns="0" lIns="0" bIns="0" rIns="0">
            <a:spAutoFit/>
          </a:bodyPr>
          <a:lstStyle/>
          <a:p>
            <a:pPr algn="ctr">
              <a:lnSpc>
                <a:spcPts val="4479"/>
              </a:lnSpc>
              <a:spcBef>
                <a:spcPct val="0"/>
              </a:spcBef>
            </a:pPr>
            <a:r>
              <a:rPr lang="en-US" sz="2799">
                <a:solidFill>
                  <a:srgbClr val="000000"/>
                </a:solidFill>
                <a:latin typeface="Open Sauce"/>
                <a:ea typeface="Open Sauce"/>
                <a:cs typeface="Open Sauce"/>
                <a:sym typeface="Open Sauce"/>
              </a:rPr>
              <a:t>black/white input</a:t>
            </a:r>
          </a:p>
        </p:txBody>
      </p:sp>
      <p:sp>
        <p:nvSpPr>
          <p:cNvPr name="TextBox 14" id="14"/>
          <p:cNvSpPr txBox="true"/>
          <p:nvPr/>
        </p:nvSpPr>
        <p:spPr>
          <a:xfrm rot="0">
            <a:off x="13016455" y="602421"/>
            <a:ext cx="2973916" cy="1096010"/>
          </a:xfrm>
          <a:prstGeom prst="rect">
            <a:avLst/>
          </a:prstGeom>
        </p:spPr>
        <p:txBody>
          <a:bodyPr anchor="t" rtlCol="false" tIns="0" lIns="0" bIns="0" rIns="0">
            <a:spAutoFit/>
          </a:bodyPr>
          <a:lstStyle/>
          <a:p>
            <a:pPr algn="ctr">
              <a:lnSpc>
                <a:spcPts val="4479"/>
              </a:lnSpc>
              <a:spcBef>
                <a:spcPct val="0"/>
              </a:spcBef>
            </a:pPr>
            <a:r>
              <a:rPr lang="en-US" sz="2799">
                <a:solidFill>
                  <a:srgbClr val="000000"/>
                </a:solidFill>
                <a:latin typeface="Open Sauce"/>
                <a:ea typeface="Open Sauce"/>
                <a:cs typeface="Open Sauce"/>
                <a:sym typeface="Open Sauce"/>
              </a:rPr>
              <a:t>reference based colorization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8559961" y="2470020"/>
            <a:ext cx="8135587" cy="3047987"/>
          </a:xfrm>
          <a:custGeom>
            <a:avLst/>
            <a:gdLst/>
            <a:ahLst/>
            <a:cxnLst/>
            <a:rect r="r" b="b" t="t" l="l"/>
            <a:pathLst>
              <a:path h="3047987" w="8135587">
                <a:moveTo>
                  <a:pt x="0" y="0"/>
                </a:moveTo>
                <a:lnTo>
                  <a:pt x="8135587" y="0"/>
                </a:lnTo>
                <a:lnTo>
                  <a:pt x="8135587" y="3047986"/>
                </a:lnTo>
                <a:lnTo>
                  <a:pt x="0" y="3047986"/>
                </a:lnTo>
                <a:lnTo>
                  <a:pt x="0" y="0"/>
                </a:lnTo>
                <a:close/>
              </a:path>
            </a:pathLst>
          </a:custGeom>
          <a:blipFill>
            <a:blip r:embed="rId4"/>
            <a:stretch>
              <a:fillRect l="0" t="0" r="0" b="-93718"/>
            </a:stretch>
          </a:blipFill>
        </p:spPr>
      </p:sp>
      <p:sp>
        <p:nvSpPr>
          <p:cNvPr name="TextBox 5" id="5"/>
          <p:cNvSpPr txBox="true"/>
          <p:nvPr/>
        </p:nvSpPr>
        <p:spPr>
          <a:xfrm rot="0">
            <a:off x="1166399" y="1233825"/>
            <a:ext cx="10599299"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BAD-Gaussians (ECCV 2024)</a:t>
            </a:r>
          </a:p>
        </p:txBody>
      </p:sp>
      <p:sp>
        <p:nvSpPr>
          <p:cNvPr name="TextBox 6" id="6"/>
          <p:cNvSpPr txBox="true"/>
          <p:nvPr/>
        </p:nvSpPr>
        <p:spPr>
          <a:xfrm rot="0">
            <a:off x="13671125" y="9142095"/>
            <a:ext cx="3450476" cy="273685"/>
          </a:xfrm>
          <a:prstGeom prst="rect">
            <a:avLst/>
          </a:prstGeom>
        </p:spPr>
        <p:txBody>
          <a:bodyPr anchor="t" rtlCol="false" tIns="0" lIns="0" bIns="0" rIns="0">
            <a:spAutoFit/>
          </a:bodyPr>
          <a:lstStyle/>
          <a:p>
            <a:pPr algn="r" marL="0" indent="0" lvl="0">
              <a:lnSpc>
                <a:spcPts val="2239"/>
              </a:lnSpc>
              <a:spcBef>
                <a:spcPct val="0"/>
              </a:spcBef>
            </a:pPr>
            <a:r>
              <a:rPr lang="en-US" sz="1599" spc="159">
                <a:solidFill>
                  <a:srgbClr val="000000">
                    <a:alpha val="49804"/>
                  </a:srgbClr>
                </a:solidFill>
                <a:latin typeface="Open Sauce"/>
                <a:ea typeface="Open Sauce"/>
                <a:cs typeface="Open Sauce"/>
                <a:sym typeface="Open Sauce"/>
              </a:rPr>
              <a:t>5</a:t>
            </a:r>
          </a:p>
        </p:txBody>
      </p:sp>
      <p:sp>
        <p:nvSpPr>
          <p:cNvPr name="TextBox 7" id="7"/>
          <p:cNvSpPr txBox="true"/>
          <p:nvPr/>
        </p:nvSpPr>
        <p:spPr>
          <a:xfrm rot="0">
            <a:off x="1028700" y="2945939"/>
            <a:ext cx="6860034" cy="5029835"/>
          </a:xfrm>
          <a:prstGeom prst="rect">
            <a:avLst/>
          </a:prstGeom>
        </p:spPr>
        <p:txBody>
          <a:bodyPr anchor="t" rtlCol="false" tIns="0" lIns="0" bIns="0" rIns="0">
            <a:spAutoFit/>
          </a:bodyPr>
          <a:lstStyle/>
          <a:p>
            <a:pPr algn="l" marL="604519" indent="-302260" lvl="1">
              <a:lnSpc>
                <a:spcPts val="4479"/>
              </a:lnSpc>
              <a:buFont typeface="Arial"/>
              <a:buChar char="•"/>
            </a:pPr>
            <a:r>
              <a:rPr lang="en-US" sz="2799">
                <a:solidFill>
                  <a:srgbClr val="000000"/>
                </a:solidFill>
                <a:latin typeface="Open Sauce"/>
                <a:ea typeface="Open Sauce"/>
                <a:cs typeface="Open Sauce"/>
                <a:sym typeface="Open Sauce"/>
              </a:rPr>
              <a:t>Physically-accurate blur simulat</a:t>
            </a:r>
            <a:r>
              <a:rPr lang="en-US" sz="2799" strike="noStrike" u="none">
                <a:solidFill>
                  <a:srgbClr val="000000"/>
                </a:solidFill>
                <a:latin typeface="Open Sauce"/>
                <a:ea typeface="Open Sauce"/>
                <a:cs typeface="Open Sauce"/>
                <a:sym typeface="Open Sauce"/>
              </a:rPr>
              <a:t>ion: average virtual sharp images along camera motion.</a:t>
            </a:r>
          </a:p>
          <a:p>
            <a:pPr algn="l" marL="604519" indent="-302260" lvl="1">
              <a:lnSpc>
                <a:spcPts val="4479"/>
              </a:lnSpc>
              <a:buFont typeface="Arial"/>
              <a:buChar char="•"/>
            </a:pPr>
            <a:r>
              <a:rPr lang="en-US" sz="2799" strike="noStrike" u="none">
                <a:solidFill>
                  <a:srgbClr val="000000"/>
                </a:solidFill>
                <a:latin typeface="Open Sauce"/>
                <a:ea typeface="Open Sauce"/>
                <a:cs typeface="Open Sauce"/>
                <a:sym typeface="Open Sauce"/>
              </a:rPr>
              <a:t>Joint optimization: Gaussian scene &amp; exposure-time </a:t>
            </a:r>
            <a:r>
              <a:rPr lang="en-US" sz="2799" strike="noStrike" u="none">
                <a:solidFill>
                  <a:srgbClr val="000000"/>
                </a:solidFill>
                <a:latin typeface="Open Sauce"/>
                <a:ea typeface="Open Sauce"/>
                <a:cs typeface="Open Sauce"/>
                <a:sym typeface="Open Sauce"/>
              </a:rPr>
              <a:t>c</a:t>
            </a:r>
            <a:r>
              <a:rPr lang="en-US" sz="2799" strike="noStrike" u="none">
                <a:solidFill>
                  <a:srgbClr val="000000"/>
                </a:solidFill>
                <a:latin typeface="Open Sauce"/>
                <a:ea typeface="Open Sauce"/>
                <a:cs typeface="Open Sauce"/>
                <a:sym typeface="Open Sauce"/>
              </a:rPr>
              <a:t>a</a:t>
            </a:r>
            <a:r>
              <a:rPr lang="en-US" sz="2799" strike="noStrike" u="none">
                <a:solidFill>
                  <a:srgbClr val="000000"/>
                </a:solidFill>
                <a:latin typeface="Open Sauce"/>
                <a:ea typeface="Open Sauce"/>
                <a:cs typeface="Open Sauce"/>
                <a:sym typeface="Open Sauce"/>
              </a:rPr>
              <a:t>mer</a:t>
            </a:r>
            <a:r>
              <a:rPr lang="en-US" sz="2799" strike="noStrike" u="none">
                <a:solidFill>
                  <a:srgbClr val="000000"/>
                </a:solidFill>
                <a:latin typeface="Open Sauce"/>
                <a:ea typeface="Open Sauce"/>
                <a:cs typeface="Open Sauce"/>
                <a:sym typeface="Open Sauce"/>
              </a:rPr>
              <a:t>a</a:t>
            </a:r>
            <a:r>
              <a:rPr lang="en-US" sz="2799" strike="noStrike" u="none">
                <a:solidFill>
                  <a:srgbClr val="000000"/>
                </a:solidFill>
                <a:latin typeface="Open Sauce"/>
                <a:ea typeface="Open Sauce"/>
                <a:cs typeface="Open Sauce"/>
                <a:sym typeface="Open Sauce"/>
              </a:rPr>
              <a:t> </a:t>
            </a:r>
            <a:r>
              <a:rPr lang="en-US" sz="2799" strike="noStrike" u="none">
                <a:solidFill>
                  <a:srgbClr val="000000"/>
                </a:solidFill>
                <a:latin typeface="Open Sauce"/>
                <a:ea typeface="Open Sauce"/>
                <a:cs typeface="Open Sauce"/>
                <a:sym typeface="Open Sauce"/>
              </a:rPr>
              <a:t>t</a:t>
            </a:r>
            <a:r>
              <a:rPr lang="en-US" sz="2799" strike="noStrike" u="none">
                <a:solidFill>
                  <a:srgbClr val="000000"/>
                </a:solidFill>
                <a:latin typeface="Open Sauce"/>
                <a:ea typeface="Open Sauce"/>
                <a:cs typeface="Open Sauce"/>
                <a:sym typeface="Open Sauce"/>
              </a:rPr>
              <a:t>raj</a:t>
            </a:r>
            <a:r>
              <a:rPr lang="en-US" sz="2799" strike="noStrike" u="none">
                <a:solidFill>
                  <a:srgbClr val="000000"/>
                </a:solidFill>
                <a:latin typeface="Open Sauce"/>
                <a:ea typeface="Open Sauce"/>
                <a:cs typeface="Open Sauce"/>
                <a:sym typeface="Open Sauce"/>
              </a:rPr>
              <a:t>e</a:t>
            </a:r>
            <a:r>
              <a:rPr lang="en-US" sz="2799" strike="noStrike" u="none">
                <a:solidFill>
                  <a:srgbClr val="000000"/>
                </a:solidFill>
                <a:latin typeface="Open Sauce"/>
                <a:ea typeface="Open Sauce"/>
                <a:cs typeface="Open Sauce"/>
                <a:sym typeface="Open Sauce"/>
              </a:rPr>
              <a:t>ctory</a:t>
            </a:r>
            <a:r>
              <a:rPr lang="en-US" sz="2799" strike="noStrike" u="none">
                <a:solidFill>
                  <a:srgbClr val="000000"/>
                </a:solidFill>
                <a:latin typeface="Open Sauce"/>
                <a:ea typeface="Open Sauce"/>
                <a:cs typeface="Open Sauce"/>
                <a:sym typeface="Open Sauce"/>
              </a:rPr>
              <a:t>.</a:t>
            </a:r>
          </a:p>
          <a:p>
            <a:pPr algn="l" marL="604519" indent="-302260" lvl="1">
              <a:lnSpc>
                <a:spcPts val="4479"/>
              </a:lnSpc>
              <a:buFont typeface="Arial"/>
              <a:buChar char="•"/>
            </a:pPr>
            <a:r>
              <a:rPr lang="en-US" sz="2799" strike="noStrike" u="none">
                <a:solidFill>
                  <a:srgbClr val="000000"/>
                </a:solidFill>
                <a:latin typeface="Open Sauce"/>
                <a:ea typeface="Open Sauce"/>
                <a:cs typeface="Open Sauce"/>
                <a:sym typeface="Open Sauce"/>
              </a:rPr>
              <a:t>Bu</a:t>
            </a:r>
            <a:r>
              <a:rPr lang="en-US" sz="2799" strike="noStrike" u="none">
                <a:solidFill>
                  <a:srgbClr val="000000"/>
                </a:solidFill>
                <a:latin typeface="Open Sauce"/>
                <a:ea typeface="Open Sauce"/>
                <a:cs typeface="Open Sauce"/>
                <a:sym typeface="Open Sauce"/>
              </a:rPr>
              <a:t>ndle adjustment: handles severe blur, poor COLMAP pose.</a:t>
            </a:r>
          </a:p>
          <a:p>
            <a:pPr algn="l" marL="604519" indent="-302260" lvl="1">
              <a:lnSpc>
                <a:spcPts val="4479"/>
              </a:lnSpc>
              <a:buFont typeface="Arial"/>
              <a:buChar char="•"/>
            </a:pPr>
            <a:r>
              <a:rPr lang="en-US" sz="2799" strike="noStrike" u="none">
                <a:solidFill>
                  <a:srgbClr val="000000"/>
                </a:solidFill>
                <a:latin typeface="Open Sauce"/>
                <a:ea typeface="Open Sauce"/>
                <a:cs typeface="Open Sauce"/>
                <a:sym typeface="Open Sauce"/>
              </a:rPr>
              <a:t>Fast, robust: Real-time rendering even with blurred in</a:t>
            </a:r>
            <a:r>
              <a:rPr lang="en-US" sz="2799" strike="noStrike" u="none">
                <a:solidFill>
                  <a:srgbClr val="000000"/>
                </a:solidFill>
                <a:latin typeface="Open Sauce"/>
                <a:ea typeface="Open Sauce"/>
                <a:cs typeface="Open Sauce"/>
                <a:sym typeface="Open Sauce"/>
              </a:rPr>
              <a:t>p</a:t>
            </a:r>
            <a:r>
              <a:rPr lang="en-US" sz="2799" strike="noStrike" u="none">
                <a:solidFill>
                  <a:srgbClr val="000000"/>
                </a:solidFill>
                <a:latin typeface="Open Sauce"/>
                <a:ea typeface="Open Sauce"/>
                <a:cs typeface="Open Sauce"/>
                <a:sym typeface="Open Sauce"/>
              </a:rPr>
              <a:t>ut.</a:t>
            </a:r>
          </a:p>
        </p:txBody>
      </p:sp>
      <p:pic>
        <p:nvPicPr>
          <p:cNvPr name="Picture 8" id="8">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14046" r="0" b="14046"/>
          <a:stretch>
            <a:fillRect/>
          </a:stretch>
        </p:blipFill>
        <p:spPr>
          <a:xfrm flipH="false" flipV="false" rot="0">
            <a:off x="8779641" y="5817050"/>
            <a:ext cx="5972113" cy="4244320"/>
          </a:xfrm>
          <a:prstGeom prst="rect">
            <a:avLst/>
          </a:prstGeom>
        </p:spPr>
      </p:pic>
      <p:sp>
        <p:nvSpPr>
          <p:cNvPr name="TextBox 9" id="9"/>
          <p:cNvSpPr txBox="true"/>
          <p:nvPr/>
        </p:nvSpPr>
        <p:spPr>
          <a:xfrm rot="0">
            <a:off x="15060250" y="7713660"/>
            <a:ext cx="672227" cy="374901"/>
          </a:xfrm>
          <a:prstGeom prst="rect">
            <a:avLst/>
          </a:prstGeom>
        </p:spPr>
        <p:txBody>
          <a:bodyPr anchor="t" rtlCol="false" tIns="0" lIns="0" bIns="0" rIns="0">
            <a:spAutoFit/>
          </a:bodyPr>
          <a:lstStyle/>
          <a:p>
            <a:pPr algn="ctr">
              <a:lnSpc>
                <a:spcPts val="3192"/>
              </a:lnSpc>
              <a:spcBef>
                <a:spcPct val="0"/>
              </a:spcBef>
            </a:pPr>
            <a:r>
              <a:rPr lang="en-US" sz="1995">
                <a:solidFill>
                  <a:srgbClr val="000000"/>
                </a:solidFill>
                <a:latin typeface="Open Sauce"/>
                <a:ea typeface="Open Sauce"/>
                <a:cs typeface="Open Sauce"/>
                <a:sym typeface="Open Sauce"/>
              </a:rPr>
              <a:t>Fruits</a:t>
            </a:r>
          </a:p>
        </p:txBody>
      </p:sp>
    </p:spTree>
  </p:cSld>
  <p:clrMapOvr>
    <a:masterClrMapping/>
  </p:clrMapOvr>
  <p:timing>
    <p:tnLst>
      <p:par>
        <p:cTn dur="indefinite" restart="never" nodeType="tmRoot">
          <p:childTnLst>
            <p:video>
              <p:cMediaNode vol="100000">
                <p:cTn fill="hold" display="false">
                  <p:stCondLst>
                    <p:cond delay="indefinite"/>
                  </p:stCondLst>
                </p:cTn>
                <p:tgtEl>
                  <p:spTgt spid="8"/>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21495" r="0" b="21495"/>
          <a:stretch>
            <a:fillRect/>
          </a:stretch>
        </p:blipFill>
        <p:spPr>
          <a:xfrm flipH="false" flipV="false" rot="0">
            <a:off x="9929287" y="5429250"/>
            <a:ext cx="6844849" cy="4048430"/>
          </a:xfrm>
          <a:prstGeom prst="rect">
            <a:avLst/>
          </a:prstGeom>
        </p:spPr>
      </p:pic>
      <p:sp>
        <p:nvSpPr>
          <p:cNvPr name="AutoShape 4" id="4"/>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5" id="5"/>
          <p:cNvSpPr/>
          <p:nvPr/>
        </p:nvSpPr>
        <p:spPr>
          <a:xfrm flipH="false" flipV="false" rot="0">
            <a:off x="5328544" y="769439"/>
            <a:ext cx="12727812" cy="3952740"/>
          </a:xfrm>
          <a:custGeom>
            <a:avLst/>
            <a:gdLst/>
            <a:ahLst/>
            <a:cxnLst/>
            <a:rect r="r" b="b" t="t" l="l"/>
            <a:pathLst>
              <a:path h="3952740" w="12727812">
                <a:moveTo>
                  <a:pt x="0" y="0"/>
                </a:moveTo>
                <a:lnTo>
                  <a:pt x="12727812" y="0"/>
                </a:lnTo>
                <a:lnTo>
                  <a:pt x="12727812" y="3952740"/>
                </a:lnTo>
                <a:lnTo>
                  <a:pt x="0" y="3952740"/>
                </a:lnTo>
                <a:lnTo>
                  <a:pt x="0" y="0"/>
                </a:lnTo>
                <a:close/>
              </a:path>
            </a:pathLst>
          </a:custGeom>
          <a:blipFill>
            <a:blip r:embed="rId6"/>
            <a:stretch>
              <a:fillRect l="-4235" t="-49162" r="0" b="-29145"/>
            </a:stretch>
          </a:blipFill>
        </p:spPr>
      </p:sp>
      <p:sp>
        <p:nvSpPr>
          <p:cNvPr name="TextBox 6" id="6"/>
          <p:cNvSpPr txBox="true"/>
          <p:nvPr/>
        </p:nvSpPr>
        <p:spPr>
          <a:xfrm rot="0">
            <a:off x="1166399" y="1814823"/>
            <a:ext cx="3367183" cy="2218690"/>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Results:</a:t>
            </a:r>
          </a:p>
          <a:p>
            <a:pPr algn="l">
              <a:lnSpc>
                <a:spcPts val="8959"/>
              </a:lnSpc>
            </a:pPr>
            <a:r>
              <a:rPr lang="en-US" sz="6399">
                <a:solidFill>
                  <a:srgbClr val="000000"/>
                </a:solidFill>
                <a:latin typeface="DM Serif Display"/>
                <a:ea typeface="DM Serif Display"/>
                <a:cs typeface="DM Serif Display"/>
                <a:sym typeface="DM Serif Display"/>
              </a:rPr>
              <a:t>Task 2</a:t>
            </a:r>
          </a:p>
        </p:txBody>
      </p:sp>
      <p:sp>
        <p:nvSpPr>
          <p:cNvPr name="TextBox 7" id="7"/>
          <p:cNvSpPr txBox="true"/>
          <p:nvPr/>
        </p:nvSpPr>
        <p:spPr>
          <a:xfrm rot="0">
            <a:off x="7391514" y="4862230"/>
            <a:ext cx="1752486" cy="281270"/>
          </a:xfrm>
          <a:prstGeom prst="rect">
            <a:avLst/>
          </a:prstGeom>
        </p:spPr>
        <p:txBody>
          <a:bodyPr anchor="t" rtlCol="false" tIns="0" lIns="0" bIns="0" rIns="0">
            <a:spAutoFit/>
          </a:bodyPr>
          <a:lstStyle/>
          <a:p>
            <a:pPr algn="ctr">
              <a:lnSpc>
                <a:spcPts val="2392"/>
              </a:lnSpc>
              <a:spcBef>
                <a:spcPct val="0"/>
              </a:spcBef>
            </a:pPr>
            <a:r>
              <a:rPr lang="en-US" sz="1495">
                <a:solidFill>
                  <a:srgbClr val="000000"/>
                </a:solidFill>
                <a:latin typeface="Open Sauce"/>
                <a:ea typeface="Open Sauce"/>
                <a:cs typeface="Open Sauce"/>
                <a:sym typeface="Open Sauce"/>
              </a:rPr>
              <a:t>Linear interpolation</a:t>
            </a:r>
          </a:p>
        </p:txBody>
      </p:sp>
      <p:sp>
        <p:nvSpPr>
          <p:cNvPr name="TextBox 8" id="8"/>
          <p:cNvSpPr txBox="true"/>
          <p:nvPr/>
        </p:nvSpPr>
        <p:spPr>
          <a:xfrm rot="0">
            <a:off x="14601656" y="4750170"/>
            <a:ext cx="1731634" cy="281270"/>
          </a:xfrm>
          <a:prstGeom prst="rect">
            <a:avLst/>
          </a:prstGeom>
        </p:spPr>
        <p:txBody>
          <a:bodyPr anchor="t" rtlCol="false" tIns="0" lIns="0" bIns="0" rIns="0">
            <a:spAutoFit/>
          </a:bodyPr>
          <a:lstStyle/>
          <a:p>
            <a:pPr algn="ctr">
              <a:lnSpc>
                <a:spcPts val="2392"/>
              </a:lnSpc>
              <a:spcBef>
                <a:spcPct val="0"/>
              </a:spcBef>
            </a:pPr>
            <a:r>
              <a:rPr lang="en-US" sz="1495">
                <a:solidFill>
                  <a:srgbClr val="000000"/>
                </a:solidFill>
                <a:latin typeface="Open Sauce"/>
                <a:ea typeface="Open Sauce"/>
                <a:cs typeface="Open Sauce"/>
                <a:sym typeface="Open Sauce"/>
              </a:rPr>
              <a:t>Cubic </a:t>
            </a:r>
            <a:r>
              <a:rPr lang="en-US" sz="1495">
                <a:solidFill>
                  <a:srgbClr val="000000"/>
                </a:solidFill>
                <a:latin typeface="Open Sauce"/>
                <a:ea typeface="Open Sauce"/>
                <a:cs typeface="Open Sauce"/>
                <a:sym typeface="Open Sauce"/>
              </a:rPr>
              <a:t>interpolation</a:t>
            </a:r>
          </a:p>
        </p:txBody>
      </p:sp>
      <p:sp>
        <p:nvSpPr>
          <p:cNvPr name="TextBox 9" id="9"/>
          <p:cNvSpPr txBox="true"/>
          <p:nvPr/>
        </p:nvSpPr>
        <p:spPr>
          <a:xfrm rot="0">
            <a:off x="12576913" y="9597370"/>
            <a:ext cx="1549598" cy="374901"/>
          </a:xfrm>
          <a:prstGeom prst="rect">
            <a:avLst/>
          </a:prstGeom>
        </p:spPr>
        <p:txBody>
          <a:bodyPr anchor="t" rtlCol="false" tIns="0" lIns="0" bIns="0" rIns="0">
            <a:spAutoFit/>
          </a:bodyPr>
          <a:lstStyle/>
          <a:p>
            <a:pPr algn="ctr">
              <a:lnSpc>
                <a:spcPts val="3192"/>
              </a:lnSpc>
              <a:spcBef>
                <a:spcPct val="0"/>
              </a:spcBef>
            </a:pPr>
            <a:r>
              <a:rPr lang="en-US" sz="1995">
                <a:solidFill>
                  <a:srgbClr val="000000"/>
                </a:solidFill>
                <a:latin typeface="Open Sauce"/>
                <a:ea typeface="Open Sauce"/>
                <a:cs typeface="Open Sauce"/>
                <a:sym typeface="Open Sauce"/>
              </a:rPr>
              <a:t>Snow House</a:t>
            </a:r>
          </a:p>
        </p:txBody>
      </p:sp>
      <p:sp>
        <p:nvSpPr>
          <p:cNvPr name="Freeform 10" id="10"/>
          <p:cNvSpPr/>
          <p:nvPr/>
        </p:nvSpPr>
        <p:spPr>
          <a:xfrm flipH="false" flipV="false" rot="0">
            <a:off x="1028700" y="5211700"/>
            <a:ext cx="7510422" cy="4393670"/>
          </a:xfrm>
          <a:custGeom>
            <a:avLst/>
            <a:gdLst/>
            <a:ahLst/>
            <a:cxnLst/>
            <a:rect r="r" b="b" t="t" l="l"/>
            <a:pathLst>
              <a:path h="4393670" w="7510422">
                <a:moveTo>
                  <a:pt x="0" y="0"/>
                </a:moveTo>
                <a:lnTo>
                  <a:pt x="7510422" y="0"/>
                </a:lnTo>
                <a:lnTo>
                  <a:pt x="7510422" y="4393670"/>
                </a:lnTo>
                <a:lnTo>
                  <a:pt x="0" y="4393670"/>
                </a:lnTo>
                <a:lnTo>
                  <a:pt x="0" y="0"/>
                </a:lnTo>
                <a:close/>
              </a:path>
            </a:pathLst>
          </a:custGeom>
          <a:blipFill>
            <a:blip r:embed="rId7"/>
            <a:stretch>
              <a:fillRect l="-43475" t="-64342" r="-99954" b="-56717"/>
            </a:stretch>
          </a:blipFill>
        </p:spPr>
      </p:sp>
      <p:sp>
        <p:nvSpPr>
          <p:cNvPr name="TextBox 11" id="11"/>
          <p:cNvSpPr txBox="true"/>
          <p:nvPr/>
        </p:nvSpPr>
        <p:spPr>
          <a:xfrm rot="0">
            <a:off x="3543724" y="9616420"/>
            <a:ext cx="2755771" cy="281270"/>
          </a:xfrm>
          <a:prstGeom prst="rect">
            <a:avLst/>
          </a:prstGeom>
        </p:spPr>
        <p:txBody>
          <a:bodyPr anchor="t" rtlCol="false" tIns="0" lIns="0" bIns="0" rIns="0">
            <a:spAutoFit/>
          </a:bodyPr>
          <a:lstStyle/>
          <a:p>
            <a:pPr algn="ctr">
              <a:lnSpc>
                <a:spcPts val="2392"/>
              </a:lnSpc>
              <a:spcBef>
                <a:spcPct val="0"/>
              </a:spcBef>
            </a:pPr>
            <a:r>
              <a:rPr lang="en-US" sz="1495">
                <a:solidFill>
                  <a:srgbClr val="000000"/>
                </a:solidFill>
                <a:latin typeface="Open Sauce"/>
                <a:ea typeface="Open Sauce"/>
                <a:cs typeface="Open Sauce"/>
                <a:sym typeface="Open Sauce"/>
              </a:rPr>
              <a:t>Validation input vs output</a:t>
            </a:r>
          </a:p>
        </p:txBody>
      </p:sp>
      <p:sp>
        <p:nvSpPr>
          <p:cNvPr name="Freeform 12" id="12"/>
          <p:cNvSpPr/>
          <p:nvPr/>
        </p:nvSpPr>
        <p:spPr>
          <a:xfrm flipH="false" flipV="false" rot="0">
            <a:off x="6471183" y="2797285"/>
            <a:ext cx="920331" cy="618114"/>
          </a:xfrm>
          <a:custGeom>
            <a:avLst/>
            <a:gdLst/>
            <a:ahLst/>
            <a:cxnLst/>
            <a:rect r="r" b="b" t="t" l="l"/>
            <a:pathLst>
              <a:path h="618114" w="920331">
                <a:moveTo>
                  <a:pt x="0" y="0"/>
                </a:moveTo>
                <a:lnTo>
                  <a:pt x="920331" y="0"/>
                </a:lnTo>
                <a:lnTo>
                  <a:pt x="920331" y="618114"/>
                </a:lnTo>
                <a:lnTo>
                  <a:pt x="0" y="6181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3206181" y="2797285"/>
            <a:ext cx="920331" cy="618114"/>
          </a:xfrm>
          <a:custGeom>
            <a:avLst/>
            <a:gdLst/>
            <a:ahLst/>
            <a:cxnLst/>
            <a:rect r="r" b="b" t="t" l="l"/>
            <a:pathLst>
              <a:path h="618114" w="920331">
                <a:moveTo>
                  <a:pt x="0" y="0"/>
                </a:moveTo>
                <a:lnTo>
                  <a:pt x="920330" y="0"/>
                </a:lnTo>
                <a:lnTo>
                  <a:pt x="920330" y="618114"/>
                </a:lnTo>
                <a:lnTo>
                  <a:pt x="0" y="6181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8267757" y="1929123"/>
            <a:ext cx="920331" cy="618114"/>
          </a:xfrm>
          <a:custGeom>
            <a:avLst/>
            <a:gdLst/>
            <a:ahLst/>
            <a:cxnLst/>
            <a:rect r="r" b="b" t="t" l="l"/>
            <a:pathLst>
              <a:path h="618114" w="920331">
                <a:moveTo>
                  <a:pt x="0" y="0"/>
                </a:moveTo>
                <a:lnTo>
                  <a:pt x="920331" y="0"/>
                </a:lnTo>
                <a:lnTo>
                  <a:pt x="920331" y="618114"/>
                </a:lnTo>
                <a:lnTo>
                  <a:pt x="0" y="6181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4736274" y="1929123"/>
            <a:ext cx="920331" cy="618114"/>
          </a:xfrm>
          <a:custGeom>
            <a:avLst/>
            <a:gdLst/>
            <a:ahLst/>
            <a:cxnLst/>
            <a:rect r="r" b="b" t="t" l="l"/>
            <a:pathLst>
              <a:path h="618114" w="920331">
                <a:moveTo>
                  <a:pt x="0" y="0"/>
                </a:moveTo>
                <a:lnTo>
                  <a:pt x="920330" y="0"/>
                </a:lnTo>
                <a:lnTo>
                  <a:pt x="920330" y="618114"/>
                </a:lnTo>
                <a:lnTo>
                  <a:pt x="0" y="6181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1166399" y="2604790"/>
            <a:ext cx="7701720" cy="3561234"/>
          </a:xfrm>
          <a:custGeom>
            <a:avLst/>
            <a:gdLst/>
            <a:ahLst/>
            <a:cxnLst/>
            <a:rect r="r" b="b" t="t" l="l"/>
            <a:pathLst>
              <a:path h="3561234" w="7701720">
                <a:moveTo>
                  <a:pt x="0" y="0"/>
                </a:moveTo>
                <a:lnTo>
                  <a:pt x="7701719" y="0"/>
                </a:lnTo>
                <a:lnTo>
                  <a:pt x="7701719" y="3561234"/>
                </a:lnTo>
                <a:lnTo>
                  <a:pt x="0" y="3561234"/>
                </a:lnTo>
                <a:lnTo>
                  <a:pt x="0" y="0"/>
                </a:lnTo>
                <a:close/>
              </a:path>
            </a:pathLst>
          </a:custGeom>
          <a:blipFill>
            <a:blip r:embed="rId4"/>
            <a:stretch>
              <a:fillRect l="-5503" t="-16676" r="-3144" b="-8149"/>
            </a:stretch>
          </a:blipFill>
        </p:spPr>
      </p:sp>
      <p:sp>
        <p:nvSpPr>
          <p:cNvPr name="Freeform 5" id="5"/>
          <p:cNvSpPr/>
          <p:nvPr/>
        </p:nvSpPr>
        <p:spPr>
          <a:xfrm flipH="false" flipV="false" rot="0">
            <a:off x="6288426" y="5547910"/>
            <a:ext cx="920331" cy="618114"/>
          </a:xfrm>
          <a:custGeom>
            <a:avLst/>
            <a:gdLst/>
            <a:ahLst/>
            <a:cxnLst/>
            <a:rect r="r" b="b" t="t" l="l"/>
            <a:pathLst>
              <a:path h="618114" w="920331">
                <a:moveTo>
                  <a:pt x="0" y="0"/>
                </a:moveTo>
                <a:lnTo>
                  <a:pt x="920331" y="0"/>
                </a:lnTo>
                <a:lnTo>
                  <a:pt x="920331" y="618114"/>
                </a:lnTo>
                <a:lnTo>
                  <a:pt x="0" y="6181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398706" y="5384482"/>
            <a:ext cx="913854" cy="613764"/>
          </a:xfrm>
          <a:custGeom>
            <a:avLst/>
            <a:gdLst/>
            <a:ahLst/>
            <a:cxnLst/>
            <a:rect r="r" b="b" t="t" l="l"/>
            <a:pathLst>
              <a:path h="613764" w="913854">
                <a:moveTo>
                  <a:pt x="0" y="0"/>
                </a:moveTo>
                <a:lnTo>
                  <a:pt x="913855" y="0"/>
                </a:lnTo>
                <a:lnTo>
                  <a:pt x="913855" y="613764"/>
                </a:lnTo>
                <a:lnTo>
                  <a:pt x="0" y="6137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7870124" y="3750884"/>
            <a:ext cx="920331" cy="618114"/>
          </a:xfrm>
          <a:custGeom>
            <a:avLst/>
            <a:gdLst/>
            <a:ahLst/>
            <a:cxnLst/>
            <a:rect r="r" b="b" t="t" l="l"/>
            <a:pathLst>
              <a:path h="618114" w="920331">
                <a:moveTo>
                  <a:pt x="0" y="0"/>
                </a:moveTo>
                <a:lnTo>
                  <a:pt x="920331" y="0"/>
                </a:lnTo>
                <a:lnTo>
                  <a:pt x="920331" y="618114"/>
                </a:lnTo>
                <a:lnTo>
                  <a:pt x="0" y="6181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733609" y="3623326"/>
            <a:ext cx="920331" cy="618114"/>
          </a:xfrm>
          <a:custGeom>
            <a:avLst/>
            <a:gdLst/>
            <a:ahLst/>
            <a:cxnLst/>
            <a:rect r="r" b="b" t="t" l="l"/>
            <a:pathLst>
              <a:path h="618114" w="920331">
                <a:moveTo>
                  <a:pt x="0" y="0"/>
                </a:moveTo>
                <a:lnTo>
                  <a:pt x="920331" y="0"/>
                </a:lnTo>
                <a:lnTo>
                  <a:pt x="920331" y="618114"/>
                </a:lnTo>
                <a:lnTo>
                  <a:pt x="0" y="6181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937454" y="5691364"/>
            <a:ext cx="8051080" cy="4277136"/>
          </a:xfrm>
          <a:custGeom>
            <a:avLst/>
            <a:gdLst/>
            <a:ahLst/>
            <a:cxnLst/>
            <a:rect r="r" b="b" t="t" l="l"/>
            <a:pathLst>
              <a:path h="4277136" w="8051080">
                <a:moveTo>
                  <a:pt x="0" y="0"/>
                </a:moveTo>
                <a:lnTo>
                  <a:pt x="8051081" y="0"/>
                </a:lnTo>
                <a:lnTo>
                  <a:pt x="8051081" y="4277136"/>
                </a:lnTo>
                <a:lnTo>
                  <a:pt x="0" y="4277136"/>
                </a:lnTo>
                <a:lnTo>
                  <a:pt x="0" y="0"/>
                </a:lnTo>
                <a:close/>
              </a:path>
            </a:pathLst>
          </a:custGeom>
          <a:blipFill>
            <a:blip r:embed="rId7"/>
            <a:stretch>
              <a:fillRect l="0" t="0" r="0" b="0"/>
            </a:stretch>
          </a:blipFill>
        </p:spPr>
      </p:sp>
      <p:sp>
        <p:nvSpPr>
          <p:cNvPr name="TextBox 10" id="10"/>
          <p:cNvSpPr txBox="true"/>
          <p:nvPr/>
        </p:nvSpPr>
        <p:spPr>
          <a:xfrm rot="0">
            <a:off x="1166399" y="1233825"/>
            <a:ext cx="4894493"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Comparison</a:t>
            </a:r>
          </a:p>
        </p:txBody>
      </p:sp>
      <p:sp>
        <p:nvSpPr>
          <p:cNvPr name="TextBox 11" id="11"/>
          <p:cNvSpPr txBox="true"/>
          <p:nvPr/>
        </p:nvSpPr>
        <p:spPr>
          <a:xfrm rot="0">
            <a:off x="2156513" y="6346145"/>
            <a:ext cx="1746853" cy="377248"/>
          </a:xfrm>
          <a:prstGeom prst="rect">
            <a:avLst/>
          </a:prstGeom>
        </p:spPr>
        <p:txBody>
          <a:bodyPr anchor="t" rtlCol="false" tIns="0" lIns="0" bIns="0" rIns="0">
            <a:spAutoFit/>
          </a:bodyPr>
          <a:lstStyle/>
          <a:p>
            <a:pPr algn="ctr">
              <a:lnSpc>
                <a:spcPts val="3213"/>
              </a:lnSpc>
              <a:spcBef>
                <a:spcPct val="0"/>
              </a:spcBef>
            </a:pPr>
            <a:r>
              <a:rPr lang="en-US" sz="2008">
                <a:solidFill>
                  <a:srgbClr val="000000"/>
                </a:solidFill>
                <a:latin typeface="Open Sauce"/>
                <a:ea typeface="Open Sauce"/>
                <a:cs typeface="Open Sauce"/>
                <a:sym typeface="Open Sauce"/>
              </a:rPr>
              <a:t>BAD Gaussian</a:t>
            </a:r>
          </a:p>
        </p:txBody>
      </p:sp>
      <p:sp>
        <p:nvSpPr>
          <p:cNvPr name="TextBox 12" id="12"/>
          <p:cNvSpPr txBox="true"/>
          <p:nvPr/>
        </p:nvSpPr>
        <p:spPr>
          <a:xfrm rot="0">
            <a:off x="6288426" y="6346145"/>
            <a:ext cx="1581698" cy="377248"/>
          </a:xfrm>
          <a:prstGeom prst="rect">
            <a:avLst/>
          </a:prstGeom>
        </p:spPr>
        <p:txBody>
          <a:bodyPr anchor="t" rtlCol="false" tIns="0" lIns="0" bIns="0" rIns="0">
            <a:spAutoFit/>
          </a:bodyPr>
          <a:lstStyle/>
          <a:p>
            <a:pPr algn="ctr">
              <a:lnSpc>
                <a:spcPts val="3213"/>
              </a:lnSpc>
              <a:spcBef>
                <a:spcPct val="0"/>
              </a:spcBef>
            </a:pPr>
            <a:r>
              <a:rPr lang="en-US" sz="2008">
                <a:solidFill>
                  <a:srgbClr val="000000"/>
                </a:solidFill>
                <a:latin typeface="Open Sauce"/>
                <a:ea typeface="Open Sauce"/>
                <a:cs typeface="Open Sauce"/>
                <a:sym typeface="Open Sauce"/>
              </a:rPr>
              <a:t>PhotonSplat </a:t>
            </a:r>
          </a:p>
        </p:txBody>
      </p:sp>
      <p:sp>
        <p:nvSpPr>
          <p:cNvPr name="TextBox 13" id="13"/>
          <p:cNvSpPr txBox="true"/>
          <p:nvPr/>
        </p:nvSpPr>
        <p:spPr>
          <a:xfrm rot="0">
            <a:off x="7394679" y="7076177"/>
            <a:ext cx="2354017" cy="377248"/>
          </a:xfrm>
          <a:prstGeom prst="rect">
            <a:avLst/>
          </a:prstGeom>
        </p:spPr>
        <p:txBody>
          <a:bodyPr anchor="t" rtlCol="false" tIns="0" lIns="0" bIns="0" rIns="0">
            <a:spAutoFit/>
          </a:bodyPr>
          <a:lstStyle/>
          <a:p>
            <a:pPr algn="ctr">
              <a:lnSpc>
                <a:spcPts val="3213"/>
              </a:lnSpc>
              <a:spcBef>
                <a:spcPct val="0"/>
              </a:spcBef>
            </a:pPr>
            <a:r>
              <a:rPr lang="en-US" sz="2008">
                <a:solidFill>
                  <a:srgbClr val="000000"/>
                </a:solidFill>
                <a:latin typeface="Open Sauce"/>
                <a:ea typeface="Open Sauce"/>
                <a:cs typeface="Open Sauce"/>
                <a:sym typeface="Open Sauce"/>
              </a:rPr>
              <a:t>Linear in</a:t>
            </a:r>
            <a:r>
              <a:rPr lang="en-US" sz="2008">
                <a:solidFill>
                  <a:srgbClr val="000000"/>
                </a:solidFill>
                <a:latin typeface="Open Sauce"/>
                <a:ea typeface="Open Sauce"/>
                <a:cs typeface="Open Sauce"/>
                <a:sym typeface="Open Sauce"/>
              </a:rPr>
              <a:t>terpolation</a:t>
            </a:r>
          </a:p>
        </p:txBody>
      </p:sp>
      <p:sp>
        <p:nvSpPr>
          <p:cNvPr name="TextBox 14" id="14"/>
          <p:cNvSpPr txBox="true"/>
          <p:nvPr/>
        </p:nvSpPr>
        <p:spPr>
          <a:xfrm rot="0">
            <a:off x="7437693" y="8697553"/>
            <a:ext cx="2311003" cy="374901"/>
          </a:xfrm>
          <a:prstGeom prst="rect">
            <a:avLst/>
          </a:prstGeom>
        </p:spPr>
        <p:txBody>
          <a:bodyPr anchor="t" rtlCol="false" tIns="0" lIns="0" bIns="0" rIns="0">
            <a:spAutoFit/>
          </a:bodyPr>
          <a:lstStyle/>
          <a:p>
            <a:pPr algn="ctr">
              <a:lnSpc>
                <a:spcPts val="3192"/>
              </a:lnSpc>
              <a:spcBef>
                <a:spcPct val="0"/>
              </a:spcBef>
            </a:pPr>
            <a:r>
              <a:rPr lang="en-US" sz="1995">
                <a:solidFill>
                  <a:srgbClr val="000000"/>
                </a:solidFill>
                <a:latin typeface="Open Sauce"/>
                <a:ea typeface="Open Sauce"/>
                <a:cs typeface="Open Sauce"/>
                <a:sym typeface="Open Sauce"/>
              </a:rPr>
              <a:t>Cubic </a:t>
            </a:r>
            <a:r>
              <a:rPr lang="en-US" sz="1995">
                <a:solidFill>
                  <a:srgbClr val="000000"/>
                </a:solidFill>
                <a:latin typeface="Open Sauce"/>
                <a:ea typeface="Open Sauce"/>
                <a:cs typeface="Open Sauce"/>
                <a:sym typeface="Open Sauce"/>
              </a:rPr>
              <a:t>interpolation</a:t>
            </a:r>
          </a:p>
        </p:txBody>
      </p:sp>
      <p:sp>
        <p:nvSpPr>
          <p:cNvPr name="TextBox 15" id="15"/>
          <p:cNvSpPr txBox="true"/>
          <p:nvPr/>
        </p:nvSpPr>
        <p:spPr>
          <a:xfrm rot="0">
            <a:off x="10298259" y="4461009"/>
            <a:ext cx="3406609" cy="1086901"/>
          </a:xfrm>
          <a:prstGeom prst="rect">
            <a:avLst/>
          </a:prstGeom>
        </p:spPr>
        <p:txBody>
          <a:bodyPr anchor="t" rtlCol="false" tIns="0" lIns="0" bIns="0" rIns="0">
            <a:spAutoFit/>
          </a:bodyPr>
          <a:lstStyle/>
          <a:p>
            <a:pPr algn="ctr">
              <a:lnSpc>
                <a:spcPts val="2966"/>
              </a:lnSpc>
              <a:spcBef>
                <a:spcPct val="0"/>
              </a:spcBef>
            </a:pPr>
            <a:r>
              <a:rPr lang="en-US" sz="1854">
                <a:solidFill>
                  <a:srgbClr val="000000"/>
                </a:solidFill>
                <a:latin typeface="Open Sauce"/>
                <a:ea typeface="Open Sauce"/>
                <a:cs typeface="Open Sauce"/>
                <a:sym typeface="Open Sauce"/>
              </a:rPr>
              <a:t>input.png: The actual motion-blurred input image for this frame (as captured).</a:t>
            </a:r>
          </a:p>
        </p:txBody>
      </p:sp>
      <p:sp>
        <p:nvSpPr>
          <p:cNvPr name="TextBox 16" id="16"/>
          <p:cNvSpPr txBox="true"/>
          <p:nvPr/>
        </p:nvSpPr>
        <p:spPr>
          <a:xfrm rot="0">
            <a:off x="14187172" y="4512941"/>
            <a:ext cx="3546416" cy="983036"/>
          </a:xfrm>
          <a:prstGeom prst="rect">
            <a:avLst/>
          </a:prstGeom>
        </p:spPr>
        <p:txBody>
          <a:bodyPr anchor="t" rtlCol="false" tIns="0" lIns="0" bIns="0" rIns="0">
            <a:spAutoFit/>
          </a:bodyPr>
          <a:lstStyle/>
          <a:p>
            <a:pPr algn="ctr">
              <a:lnSpc>
                <a:spcPts val="2638"/>
              </a:lnSpc>
              <a:spcBef>
                <a:spcPct val="0"/>
              </a:spcBef>
            </a:pPr>
            <a:r>
              <a:rPr lang="en-US" sz="1648">
                <a:solidFill>
                  <a:srgbClr val="000000"/>
                </a:solidFill>
                <a:latin typeface="Open Sauce"/>
                <a:ea typeface="Open Sauce"/>
                <a:cs typeface="Open Sauce"/>
                <a:sym typeface="Open Sauce"/>
              </a:rPr>
              <a:t>estimated.png: The network’s best estimate of the sharp latent image for this frame</a:t>
            </a:r>
          </a:p>
        </p:txBody>
      </p:sp>
      <p:sp>
        <p:nvSpPr>
          <p:cNvPr name="TextBox 17" id="17"/>
          <p:cNvSpPr txBox="true"/>
          <p:nvPr/>
        </p:nvSpPr>
        <p:spPr>
          <a:xfrm rot="0">
            <a:off x="1019395" y="7790194"/>
            <a:ext cx="6059880" cy="1586451"/>
          </a:xfrm>
          <a:prstGeom prst="rect">
            <a:avLst/>
          </a:prstGeom>
        </p:spPr>
        <p:txBody>
          <a:bodyPr anchor="t" rtlCol="false" tIns="0" lIns="0" bIns="0" rIns="0">
            <a:spAutoFit/>
          </a:bodyPr>
          <a:lstStyle/>
          <a:p>
            <a:pPr algn="ctr">
              <a:lnSpc>
                <a:spcPts val="3213"/>
              </a:lnSpc>
              <a:spcBef>
                <a:spcPct val="0"/>
              </a:spcBef>
            </a:pPr>
            <a:r>
              <a:rPr lang="en-US" sz="2008">
                <a:solidFill>
                  <a:srgbClr val="000000"/>
                </a:solidFill>
                <a:latin typeface="Open Sauce"/>
                <a:ea typeface="Open Sauce"/>
                <a:cs typeface="Open Sauce"/>
                <a:sym typeface="Open Sauce"/>
              </a:rPr>
              <a:t>As visible in this , BAD-Gaussian is able to make much more robust reconstruction for the same image. The sharpness of image is increased when using BAD-Gaussian</a:t>
            </a:r>
          </a:p>
        </p:txBody>
      </p:sp>
      <p:sp>
        <p:nvSpPr>
          <p:cNvPr name="TextBox 18" id="18"/>
          <p:cNvSpPr txBox="true"/>
          <p:nvPr/>
        </p:nvSpPr>
        <p:spPr>
          <a:xfrm rot="0">
            <a:off x="9998793" y="2528590"/>
            <a:ext cx="7989741" cy="1586451"/>
          </a:xfrm>
          <a:prstGeom prst="rect">
            <a:avLst/>
          </a:prstGeom>
        </p:spPr>
        <p:txBody>
          <a:bodyPr anchor="t" rtlCol="false" tIns="0" lIns="0" bIns="0" rIns="0">
            <a:spAutoFit/>
          </a:bodyPr>
          <a:lstStyle/>
          <a:p>
            <a:pPr algn="ctr">
              <a:lnSpc>
                <a:spcPts val="3213"/>
              </a:lnSpc>
            </a:pPr>
            <a:r>
              <a:rPr lang="en-US" sz="2008">
                <a:solidFill>
                  <a:srgbClr val="000000"/>
                </a:solidFill>
                <a:latin typeface="Open Sauce"/>
                <a:ea typeface="Open Sauce"/>
                <a:cs typeface="Open Sauce"/>
                <a:sym typeface="Open Sauce"/>
              </a:rPr>
              <a:t>Cubic interpolation is able to capture the nuances of camera motion trajectory better than the linear interpolation, leading to better reconstructions.</a:t>
            </a:r>
          </a:p>
          <a:p>
            <a:pPr algn="ctr">
              <a:lnSpc>
                <a:spcPts val="3213"/>
              </a:lnSpc>
              <a:spcBef>
                <a:spcPct val="0"/>
              </a:spcBef>
            </a:pPr>
            <a:r>
              <a:rPr lang="en-US" sz="2008">
                <a:solidFill>
                  <a:srgbClr val="000000"/>
                </a:solidFill>
                <a:latin typeface="Open Sauce"/>
                <a:ea typeface="Open Sauce"/>
                <a:cs typeface="Open Sauce"/>
                <a:sym typeface="Open Sauce"/>
              </a:rPr>
              <a:t>Quality vs Computation tradeoff</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400" y="15240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0" r="0" b="0"/>
            </a:stretch>
          </a:blipFill>
        </p:spPr>
      </p:sp>
      <p:sp>
        <p:nvSpPr>
          <p:cNvPr name="AutoShape 4" id="4"/>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TextBox 5" id="5"/>
          <p:cNvSpPr txBox="true"/>
          <p:nvPr/>
        </p:nvSpPr>
        <p:spPr>
          <a:xfrm rot="0">
            <a:off x="8265662" y="5485890"/>
            <a:ext cx="5991128"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Contributions</a:t>
            </a:r>
          </a:p>
        </p:txBody>
      </p:sp>
      <p:sp>
        <p:nvSpPr>
          <p:cNvPr name="TextBox 6" id="6"/>
          <p:cNvSpPr txBox="true"/>
          <p:nvPr/>
        </p:nvSpPr>
        <p:spPr>
          <a:xfrm rot="0">
            <a:off x="1166399" y="5349958"/>
            <a:ext cx="4531322"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References</a:t>
            </a:r>
          </a:p>
        </p:txBody>
      </p:sp>
      <p:sp>
        <p:nvSpPr>
          <p:cNvPr name="TextBox 7" id="7"/>
          <p:cNvSpPr txBox="true"/>
          <p:nvPr/>
        </p:nvSpPr>
        <p:spPr>
          <a:xfrm rot="0">
            <a:off x="1166399" y="6771130"/>
            <a:ext cx="7729703" cy="1657985"/>
          </a:xfrm>
          <a:prstGeom prst="rect">
            <a:avLst/>
          </a:prstGeom>
        </p:spPr>
        <p:txBody>
          <a:bodyPr anchor="t" rtlCol="false" tIns="0" lIns="0" bIns="0" rIns="0">
            <a:spAutoFit/>
          </a:bodyPr>
          <a:lstStyle/>
          <a:p>
            <a:pPr algn="l" marL="604519" indent="-302260" lvl="1">
              <a:lnSpc>
                <a:spcPts val="4479"/>
              </a:lnSpc>
              <a:buFont typeface="Arial"/>
              <a:buChar char="•"/>
            </a:pPr>
            <a:r>
              <a:rPr lang="en-US" sz="2799">
                <a:solidFill>
                  <a:srgbClr val="000000"/>
                </a:solidFill>
                <a:latin typeface="Open Sauce"/>
                <a:ea typeface="Open Sauce"/>
                <a:cs typeface="Open Sauce"/>
                <a:sym typeface="Open Sauce"/>
              </a:rPr>
              <a:t>https://arxiv.org/pdf/2506.21680</a:t>
            </a:r>
          </a:p>
          <a:p>
            <a:pPr algn="l" marL="604519" indent="-302260" lvl="1">
              <a:lnSpc>
                <a:spcPts val="4479"/>
              </a:lnSpc>
              <a:buFont typeface="Arial"/>
              <a:buChar char="•"/>
            </a:pPr>
            <a:r>
              <a:rPr lang="en-US" sz="2799">
                <a:solidFill>
                  <a:srgbClr val="000000"/>
                </a:solidFill>
                <a:latin typeface="Open Sauce"/>
                <a:ea typeface="Open Sauce"/>
                <a:cs typeface="Open Sauce"/>
                <a:sym typeface="Open Sauce"/>
              </a:rPr>
              <a:t>https://arxiv.org/pdf/2308.04079</a:t>
            </a:r>
          </a:p>
          <a:p>
            <a:pPr algn="l" marL="604519" indent="-302260" lvl="1">
              <a:lnSpc>
                <a:spcPts val="4479"/>
              </a:lnSpc>
              <a:buFont typeface="Arial"/>
              <a:buChar char="•"/>
            </a:pPr>
            <a:r>
              <a:rPr lang="en-US" sz="2799">
                <a:solidFill>
                  <a:srgbClr val="000000"/>
                </a:solidFill>
                <a:latin typeface="Open Sauce"/>
                <a:ea typeface="Open Sauce"/>
                <a:cs typeface="Open Sauce"/>
                <a:sym typeface="Open Sauce"/>
              </a:rPr>
              <a:t>https://arxiv.org/pdf/2403.11831</a:t>
            </a:r>
          </a:p>
        </p:txBody>
      </p:sp>
      <p:sp>
        <p:nvSpPr>
          <p:cNvPr name="TextBox 8" id="8"/>
          <p:cNvSpPr txBox="true"/>
          <p:nvPr/>
        </p:nvSpPr>
        <p:spPr>
          <a:xfrm rot="0">
            <a:off x="8265662" y="6771130"/>
            <a:ext cx="8202776" cy="1096010"/>
          </a:xfrm>
          <a:prstGeom prst="rect">
            <a:avLst/>
          </a:prstGeom>
        </p:spPr>
        <p:txBody>
          <a:bodyPr anchor="t" rtlCol="false" tIns="0" lIns="0" bIns="0" rIns="0">
            <a:spAutoFit/>
          </a:bodyPr>
          <a:lstStyle/>
          <a:p>
            <a:pPr algn="l" marL="604519" indent="-302260" lvl="1">
              <a:lnSpc>
                <a:spcPts val="4479"/>
              </a:lnSpc>
              <a:buFont typeface="Arial"/>
              <a:buChar char="•"/>
            </a:pPr>
            <a:r>
              <a:rPr lang="en-US" sz="2799">
                <a:solidFill>
                  <a:srgbClr val="000000"/>
                </a:solidFill>
                <a:latin typeface="Open Sauce"/>
                <a:ea typeface="Open Sauce"/>
                <a:cs typeface="Open Sauce"/>
                <a:sym typeface="Open Sauce"/>
              </a:rPr>
              <a:t>Sujal - brainstorming, code implementation</a:t>
            </a:r>
          </a:p>
          <a:p>
            <a:pPr algn="l" marL="604519" indent="-302260" lvl="1">
              <a:lnSpc>
                <a:spcPts val="4479"/>
              </a:lnSpc>
              <a:buFont typeface="Arial"/>
              <a:buChar char="•"/>
            </a:pPr>
            <a:r>
              <a:rPr lang="en-US" sz="2799">
                <a:solidFill>
                  <a:srgbClr val="000000"/>
                </a:solidFill>
                <a:latin typeface="Open Sauce"/>
                <a:ea typeface="Open Sauce"/>
                <a:cs typeface="Open Sauce"/>
                <a:sym typeface="Open Sauce"/>
              </a:rPr>
              <a:t>Nikshay - brainstorming, presentation </a:t>
            </a:r>
          </a:p>
        </p:txBody>
      </p:sp>
      <p:sp>
        <p:nvSpPr>
          <p:cNvPr name="TextBox 9" id="9"/>
          <p:cNvSpPr txBox="true"/>
          <p:nvPr/>
        </p:nvSpPr>
        <p:spPr>
          <a:xfrm rot="0">
            <a:off x="1166399" y="1375932"/>
            <a:ext cx="10399168"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Conclusion</a:t>
            </a:r>
          </a:p>
        </p:txBody>
      </p:sp>
      <p:sp>
        <p:nvSpPr>
          <p:cNvPr name="TextBox 10" id="10"/>
          <p:cNvSpPr txBox="true"/>
          <p:nvPr/>
        </p:nvSpPr>
        <p:spPr>
          <a:xfrm rot="0">
            <a:off x="1166399" y="2660374"/>
            <a:ext cx="15302040" cy="2219960"/>
          </a:xfrm>
          <a:prstGeom prst="rect">
            <a:avLst/>
          </a:prstGeom>
        </p:spPr>
        <p:txBody>
          <a:bodyPr anchor="t" rtlCol="false" tIns="0" lIns="0" bIns="0" rIns="0">
            <a:spAutoFit/>
          </a:bodyPr>
          <a:lstStyle/>
          <a:p>
            <a:pPr algn="l" marL="604519" indent="-302260" lvl="1">
              <a:lnSpc>
                <a:spcPts val="4479"/>
              </a:lnSpc>
              <a:buFont typeface="Arial"/>
              <a:buChar char="•"/>
            </a:pPr>
            <a:r>
              <a:rPr lang="en-US" sz="2799">
                <a:solidFill>
                  <a:srgbClr val="000000"/>
                </a:solidFill>
                <a:latin typeface="Open Sauce"/>
                <a:ea typeface="Open Sauce"/>
                <a:cs typeface="Open Sauce"/>
                <a:sym typeface="Open Sauce"/>
              </a:rPr>
              <a:t>BAD Gaussian implementation helps to achieve more robust, real-time, photon-limited 3D reconstruction by accumulating SPC frames along photon trajectory.</a:t>
            </a:r>
          </a:p>
          <a:p>
            <a:pPr algn="l" marL="604519" indent="-302260" lvl="1">
              <a:lnSpc>
                <a:spcPts val="4479"/>
              </a:lnSpc>
              <a:buFont typeface="Arial"/>
              <a:buChar char="•"/>
            </a:pPr>
            <a:r>
              <a:rPr lang="en-US" sz="2799">
                <a:solidFill>
                  <a:srgbClr val="000000"/>
                </a:solidFill>
                <a:latin typeface="Open Sauce"/>
                <a:ea typeface="Open Sauce"/>
                <a:cs typeface="Open Sauce"/>
                <a:sym typeface="Open Sauce"/>
              </a:rPr>
              <a:t>The obtained render by BAD Gaussian is much sharper when compared to baseline Photon-Splatting, accepting inputs that might be motion blurred.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DAG3FHfubHQ</dc:identifier>
  <dcterms:modified xsi:type="dcterms:W3CDTF">2011-08-01T06:04:30Z</dcterms:modified>
  <cp:revision>1</cp:revision>
  <dc:title>Black and White Simple Minimalist Pitch Deck Marketing Presentation</dc:title>
</cp:coreProperties>
</file>